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51" r:id="rId3"/>
    <p:sldId id="257" r:id="rId4"/>
    <p:sldId id="357" r:id="rId5"/>
    <p:sldId id="356" r:id="rId6"/>
    <p:sldId id="363" r:id="rId7"/>
    <p:sldId id="324" r:id="rId8"/>
    <p:sldId id="325" r:id="rId9"/>
    <p:sldId id="327" r:id="rId10"/>
    <p:sldId id="328" r:id="rId11"/>
    <p:sldId id="331" r:id="rId12"/>
    <p:sldId id="333" r:id="rId13"/>
    <p:sldId id="358" r:id="rId14"/>
    <p:sldId id="336" r:id="rId15"/>
    <p:sldId id="337" r:id="rId16"/>
    <p:sldId id="360" r:id="rId17"/>
    <p:sldId id="344" r:id="rId18"/>
    <p:sldId id="345" r:id="rId19"/>
    <p:sldId id="346" r:id="rId20"/>
    <p:sldId id="349" r:id="rId21"/>
    <p:sldId id="352" r:id="rId22"/>
    <p:sldId id="359" r:id="rId23"/>
    <p:sldId id="361" r:id="rId24"/>
    <p:sldId id="362" r:id="rId25"/>
    <p:sldId id="353" r:id="rId26"/>
    <p:sldId id="364" r:id="rId27"/>
    <p:sldId id="354" r:id="rId28"/>
    <p:sldId id="355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Macharia" initials="PM" lastIdx="1" clrIdx="0">
    <p:extLst>
      <p:ext uri="{19B8F6BF-5375-455C-9EA6-DF929625EA0E}">
        <p15:presenceInfo xmlns:p15="http://schemas.microsoft.com/office/powerpoint/2012/main" userId="Peter Machar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2D7E5E-2E1A-476B-91EA-3D6DD1976436}" v="793" dt="2019-08-15T05:20:45.8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9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Macharia" userId="54052708-c0c9-406d-8d79-2f85922c32ab" providerId="ADAL" clId="{3B507AFA-2271-436D-B7B6-27B175DF58BE}"/>
  </pc:docChgLst>
  <pc:docChgLst>
    <pc:chgData name="Peter Macharia" userId="54052708-c0c9-406d-8d79-2f85922c32ab" providerId="ADAL" clId="{F92D7E5E-2E1A-476B-91EA-3D6DD1976436}"/>
    <pc:docChg chg="undo custSel addSld delSld modSld">
      <pc:chgData name="Peter Macharia" userId="54052708-c0c9-406d-8d79-2f85922c32ab" providerId="ADAL" clId="{F92D7E5E-2E1A-476B-91EA-3D6DD1976436}" dt="2019-08-15T05:20:45.846" v="787" actId="14100"/>
      <pc:docMkLst>
        <pc:docMk/>
      </pc:docMkLst>
      <pc:sldChg chg="addSp modSp">
        <pc:chgData name="Peter Macharia" userId="54052708-c0c9-406d-8d79-2f85922c32ab" providerId="ADAL" clId="{F92D7E5E-2E1A-476B-91EA-3D6DD1976436}" dt="2019-08-15T04:55:28.082" v="56" actId="1076"/>
        <pc:sldMkLst>
          <pc:docMk/>
          <pc:sldMk cId="2871879645" sldId="256"/>
        </pc:sldMkLst>
        <pc:spChg chg="mod">
          <ac:chgData name="Peter Macharia" userId="54052708-c0c9-406d-8d79-2f85922c32ab" providerId="ADAL" clId="{F92D7E5E-2E1A-476B-91EA-3D6DD1976436}" dt="2019-08-15T04:50:03.661" v="0" actId="1076"/>
          <ac:spMkLst>
            <pc:docMk/>
            <pc:sldMk cId="2871879645" sldId="256"/>
            <ac:spMk id="3" creationId="{C89A4035-31AE-490B-928A-655334375F6C}"/>
          </ac:spMkLst>
        </pc:spChg>
        <pc:spChg chg="add mod">
          <ac:chgData name="Peter Macharia" userId="54052708-c0c9-406d-8d79-2f85922c32ab" providerId="ADAL" clId="{F92D7E5E-2E1A-476B-91EA-3D6DD1976436}" dt="2019-08-15T04:55:02.261" v="55" actId="207"/>
          <ac:spMkLst>
            <pc:docMk/>
            <pc:sldMk cId="2871879645" sldId="256"/>
            <ac:spMk id="11" creationId="{49DB94E4-DE7B-4F97-A6DC-85A2856E3948}"/>
          </ac:spMkLst>
        </pc:spChg>
        <pc:spChg chg="add mod">
          <ac:chgData name="Peter Macharia" userId="54052708-c0c9-406d-8d79-2f85922c32ab" providerId="ADAL" clId="{F92D7E5E-2E1A-476B-91EA-3D6DD1976436}" dt="2019-08-15T04:55:28.082" v="56" actId="1076"/>
          <ac:spMkLst>
            <pc:docMk/>
            <pc:sldMk cId="2871879645" sldId="256"/>
            <ac:spMk id="12" creationId="{D011DFD0-F98B-42AB-A47A-5C6DBA338C80}"/>
          </ac:spMkLst>
        </pc:spChg>
        <pc:picChg chg="add mod">
          <ac:chgData name="Peter Macharia" userId="54052708-c0c9-406d-8d79-2f85922c32ab" providerId="ADAL" clId="{F92D7E5E-2E1A-476B-91EA-3D6DD1976436}" dt="2019-08-15T04:51:56.283" v="11" actId="14100"/>
          <ac:picMkLst>
            <pc:docMk/>
            <pc:sldMk cId="2871879645" sldId="256"/>
            <ac:picMk id="4" creationId="{437FD235-B4E6-41A0-A71C-11A2B97D8CD2}"/>
          </ac:picMkLst>
        </pc:picChg>
        <pc:picChg chg="add mod modCrop">
          <ac:chgData name="Peter Macharia" userId="54052708-c0c9-406d-8d79-2f85922c32ab" providerId="ADAL" clId="{F92D7E5E-2E1A-476B-91EA-3D6DD1976436}" dt="2019-08-15T04:52:01.490" v="13" actId="1076"/>
          <ac:picMkLst>
            <pc:docMk/>
            <pc:sldMk cId="2871879645" sldId="256"/>
            <ac:picMk id="10" creationId="{0D058173-AF8D-4D0B-8FC2-EBE538029415}"/>
          </ac:picMkLst>
        </pc:picChg>
      </pc:sldChg>
      <pc:sldChg chg="modSp modAnim">
        <pc:chgData name="Peter Macharia" userId="54052708-c0c9-406d-8d79-2f85922c32ab" providerId="ADAL" clId="{F92D7E5E-2E1A-476B-91EA-3D6DD1976436}" dt="2019-08-15T05:01:54.025" v="212" actId="1076"/>
        <pc:sldMkLst>
          <pc:docMk/>
          <pc:sldMk cId="720273217" sldId="257"/>
        </pc:sldMkLst>
        <pc:spChg chg="mod">
          <ac:chgData name="Peter Macharia" userId="54052708-c0c9-406d-8d79-2f85922c32ab" providerId="ADAL" clId="{F92D7E5E-2E1A-476B-91EA-3D6DD1976436}" dt="2019-08-15T04:56:18.145" v="66" actId="20577"/>
          <ac:spMkLst>
            <pc:docMk/>
            <pc:sldMk cId="720273217" sldId="257"/>
            <ac:spMk id="2" creationId="{8569683B-7FF3-45F9-9795-2C202E8E52BD}"/>
          </ac:spMkLst>
        </pc:spChg>
        <pc:spChg chg="mod">
          <ac:chgData name="Peter Macharia" userId="54052708-c0c9-406d-8d79-2f85922c32ab" providerId="ADAL" clId="{F92D7E5E-2E1A-476B-91EA-3D6DD1976436}" dt="2019-08-15T05:01:54.025" v="212" actId="1076"/>
          <ac:spMkLst>
            <pc:docMk/>
            <pc:sldMk cId="720273217" sldId="257"/>
            <ac:spMk id="7" creationId="{E77714C0-04BE-42E2-86D5-BD31B562D97A}"/>
          </ac:spMkLst>
        </pc:spChg>
      </pc:sldChg>
      <pc:sldChg chg="del">
        <pc:chgData name="Peter Macharia" userId="54052708-c0c9-406d-8d79-2f85922c32ab" providerId="ADAL" clId="{F92D7E5E-2E1A-476B-91EA-3D6DD1976436}" dt="2019-08-15T05:03:20.800" v="224" actId="2696"/>
        <pc:sldMkLst>
          <pc:docMk/>
          <pc:sldMk cId="438344446" sldId="318"/>
        </pc:sldMkLst>
      </pc:sldChg>
      <pc:sldChg chg="delSp modSp">
        <pc:chgData name="Peter Macharia" userId="54052708-c0c9-406d-8d79-2f85922c32ab" providerId="ADAL" clId="{F92D7E5E-2E1A-476B-91EA-3D6DD1976436}" dt="2019-08-15T05:02:52.103" v="223" actId="20577"/>
        <pc:sldMkLst>
          <pc:docMk/>
          <pc:sldMk cId="1970479057" sldId="319"/>
        </pc:sldMkLst>
        <pc:spChg chg="mod">
          <ac:chgData name="Peter Macharia" userId="54052708-c0c9-406d-8d79-2f85922c32ab" providerId="ADAL" clId="{F92D7E5E-2E1A-476B-91EA-3D6DD1976436}" dt="2019-08-15T05:02:22.215" v="214" actId="20577"/>
          <ac:spMkLst>
            <pc:docMk/>
            <pc:sldMk cId="1970479057" sldId="319"/>
            <ac:spMk id="2" creationId="{8569683B-7FF3-45F9-9795-2C202E8E52BD}"/>
          </ac:spMkLst>
        </pc:spChg>
        <pc:spChg chg="mod">
          <ac:chgData name="Peter Macharia" userId="54052708-c0c9-406d-8d79-2f85922c32ab" providerId="ADAL" clId="{F92D7E5E-2E1A-476B-91EA-3D6DD1976436}" dt="2019-08-15T05:02:52.103" v="223" actId="20577"/>
          <ac:spMkLst>
            <pc:docMk/>
            <pc:sldMk cId="1970479057" sldId="319"/>
            <ac:spMk id="7" creationId="{00000000-0000-0000-0000-000000000000}"/>
          </ac:spMkLst>
        </pc:spChg>
        <pc:spChg chg="del">
          <ac:chgData name="Peter Macharia" userId="54052708-c0c9-406d-8d79-2f85922c32ab" providerId="ADAL" clId="{F92D7E5E-2E1A-476B-91EA-3D6DD1976436}" dt="2019-08-15T05:02:30.727" v="215" actId="478"/>
          <ac:spMkLst>
            <pc:docMk/>
            <pc:sldMk cId="1970479057" sldId="319"/>
            <ac:spMk id="10" creationId="{8694DED6-F6E4-467E-8C7D-28EE03583ECC}"/>
          </ac:spMkLst>
        </pc:spChg>
      </pc:sldChg>
      <pc:sldChg chg="del">
        <pc:chgData name="Peter Macharia" userId="54052708-c0c9-406d-8d79-2f85922c32ab" providerId="ADAL" clId="{F92D7E5E-2E1A-476B-91EA-3D6DD1976436}" dt="2019-08-15T05:03:24.484" v="225" actId="2696"/>
        <pc:sldMkLst>
          <pc:docMk/>
          <pc:sldMk cId="3504106512" sldId="320"/>
        </pc:sldMkLst>
      </pc:sldChg>
      <pc:sldChg chg="del">
        <pc:chgData name="Peter Macharia" userId="54052708-c0c9-406d-8d79-2f85922c32ab" providerId="ADAL" clId="{F92D7E5E-2E1A-476B-91EA-3D6DD1976436}" dt="2019-08-15T05:03:30.216" v="226" actId="2696"/>
        <pc:sldMkLst>
          <pc:docMk/>
          <pc:sldMk cId="2133493900" sldId="321"/>
        </pc:sldMkLst>
      </pc:sldChg>
      <pc:sldChg chg="modSp">
        <pc:chgData name="Peter Macharia" userId="54052708-c0c9-406d-8d79-2f85922c32ab" providerId="ADAL" clId="{F92D7E5E-2E1A-476B-91EA-3D6DD1976436}" dt="2019-08-15T05:13:03.312" v="491" actId="1076"/>
        <pc:sldMkLst>
          <pc:docMk/>
          <pc:sldMk cId="1815466552" sldId="322"/>
        </pc:sldMkLst>
        <pc:spChg chg="mod">
          <ac:chgData name="Peter Macharia" userId="54052708-c0c9-406d-8d79-2f85922c32ab" providerId="ADAL" clId="{F92D7E5E-2E1A-476B-91EA-3D6DD1976436}" dt="2019-08-15T05:13:02.341" v="490" actId="1076"/>
          <ac:spMkLst>
            <pc:docMk/>
            <pc:sldMk cId="1815466552" sldId="322"/>
            <ac:spMk id="12" creationId="{1098992A-5D56-4C21-9965-937B2A5394C4}"/>
          </ac:spMkLst>
        </pc:spChg>
        <pc:picChg chg="mod">
          <ac:chgData name="Peter Macharia" userId="54052708-c0c9-406d-8d79-2f85922c32ab" providerId="ADAL" clId="{F92D7E5E-2E1A-476B-91EA-3D6DD1976436}" dt="2019-08-15T05:13:03.312" v="491" actId="1076"/>
          <ac:picMkLst>
            <pc:docMk/>
            <pc:sldMk cId="1815466552" sldId="322"/>
            <ac:picMk id="14" creationId="{9435B8F9-9D4B-4927-B6DF-8C6119D45DDC}"/>
          </ac:picMkLst>
        </pc:picChg>
      </pc:sldChg>
      <pc:sldChg chg="modSp">
        <pc:chgData name="Peter Macharia" userId="54052708-c0c9-406d-8d79-2f85922c32ab" providerId="ADAL" clId="{F92D7E5E-2E1A-476B-91EA-3D6DD1976436}" dt="2019-08-15T05:15:29.019" v="679" actId="1076"/>
        <pc:sldMkLst>
          <pc:docMk/>
          <pc:sldMk cId="1320890834" sldId="325"/>
        </pc:sldMkLst>
        <pc:spChg chg="mod">
          <ac:chgData name="Peter Macharia" userId="54052708-c0c9-406d-8d79-2f85922c32ab" providerId="ADAL" clId="{F92D7E5E-2E1A-476B-91EA-3D6DD1976436}" dt="2019-08-15T05:15:29.019" v="679" actId="1076"/>
          <ac:spMkLst>
            <pc:docMk/>
            <pc:sldMk cId="1320890834" sldId="325"/>
            <ac:spMk id="7" creationId="{E77714C0-04BE-42E2-86D5-BD31B562D97A}"/>
          </ac:spMkLst>
        </pc:spChg>
      </pc:sldChg>
      <pc:sldChg chg="del">
        <pc:chgData name="Peter Macharia" userId="54052708-c0c9-406d-8d79-2f85922c32ab" providerId="ADAL" clId="{F92D7E5E-2E1A-476B-91EA-3D6DD1976436}" dt="2019-08-15T05:05:43.393" v="227" actId="2696"/>
        <pc:sldMkLst>
          <pc:docMk/>
          <pc:sldMk cId="1319131234" sldId="326"/>
        </pc:sldMkLst>
      </pc:sldChg>
      <pc:sldChg chg="addSp delSp modSp delAnim modAnim">
        <pc:chgData name="Peter Macharia" userId="54052708-c0c9-406d-8d79-2f85922c32ab" providerId="ADAL" clId="{F92D7E5E-2E1A-476B-91EA-3D6DD1976436}" dt="2019-08-15T05:19:05.954" v="777"/>
        <pc:sldMkLst>
          <pc:docMk/>
          <pc:sldMk cId="3082806541" sldId="328"/>
        </pc:sldMkLst>
        <pc:spChg chg="mod">
          <ac:chgData name="Peter Macharia" userId="54052708-c0c9-406d-8d79-2f85922c32ab" providerId="ADAL" clId="{F92D7E5E-2E1A-476B-91EA-3D6DD1976436}" dt="2019-08-15T05:18:17.568" v="764" actId="1076"/>
          <ac:spMkLst>
            <pc:docMk/>
            <pc:sldMk cId="3082806541" sldId="328"/>
            <ac:spMk id="2" creationId="{8569683B-7FF3-45F9-9795-2C202E8E52BD}"/>
          </ac:spMkLst>
        </pc:spChg>
        <pc:spChg chg="mod">
          <ac:chgData name="Peter Macharia" userId="54052708-c0c9-406d-8d79-2f85922c32ab" providerId="ADAL" clId="{F92D7E5E-2E1A-476B-91EA-3D6DD1976436}" dt="2019-08-15T05:18:12.734" v="762" actId="20577"/>
          <ac:spMkLst>
            <pc:docMk/>
            <pc:sldMk cId="3082806541" sldId="328"/>
            <ac:spMk id="5" creationId="{00000000-0000-0000-0000-000000000000}"/>
          </ac:spMkLst>
        </pc:spChg>
        <pc:spChg chg="add mod">
          <ac:chgData name="Peter Macharia" userId="54052708-c0c9-406d-8d79-2f85922c32ab" providerId="ADAL" clId="{F92D7E5E-2E1A-476B-91EA-3D6DD1976436}" dt="2019-08-15T05:19:02.207" v="776" actId="1076"/>
          <ac:spMkLst>
            <pc:docMk/>
            <pc:sldMk cId="3082806541" sldId="328"/>
            <ac:spMk id="7" creationId="{842C943D-8345-44D7-87BA-13925505614A}"/>
          </ac:spMkLst>
        </pc:spChg>
        <pc:spChg chg="del mod">
          <ac:chgData name="Peter Macharia" userId="54052708-c0c9-406d-8d79-2f85922c32ab" providerId="ADAL" clId="{F92D7E5E-2E1A-476B-91EA-3D6DD1976436}" dt="2019-08-15T05:16:30.433" v="684" actId="478"/>
          <ac:spMkLst>
            <pc:docMk/>
            <pc:sldMk cId="3082806541" sldId="328"/>
            <ac:spMk id="11" creationId="{00000000-0000-0000-0000-000000000000}"/>
          </ac:spMkLst>
        </pc:spChg>
        <pc:picChg chg="add mod ord">
          <ac:chgData name="Peter Macharia" userId="54052708-c0c9-406d-8d79-2f85922c32ab" providerId="ADAL" clId="{F92D7E5E-2E1A-476B-91EA-3D6DD1976436}" dt="2019-08-15T05:18:49.148" v="771" actId="167"/>
          <ac:picMkLst>
            <pc:docMk/>
            <pc:sldMk cId="3082806541" sldId="328"/>
            <ac:picMk id="6" creationId="{EA50093C-BE3E-4CEB-AC83-A75468AAD2B0}"/>
          </ac:picMkLst>
        </pc:picChg>
      </pc:sldChg>
      <pc:sldChg chg="del">
        <pc:chgData name="Peter Macharia" userId="54052708-c0c9-406d-8d79-2f85922c32ab" providerId="ADAL" clId="{F92D7E5E-2E1A-476B-91EA-3D6DD1976436}" dt="2019-08-15T05:19:11.734" v="779" actId="2696"/>
        <pc:sldMkLst>
          <pc:docMk/>
          <pc:sldMk cId="81720080" sldId="329"/>
        </pc:sldMkLst>
      </pc:sldChg>
      <pc:sldChg chg="modSp">
        <pc:chgData name="Peter Macharia" userId="54052708-c0c9-406d-8d79-2f85922c32ab" providerId="ADAL" clId="{F92D7E5E-2E1A-476B-91EA-3D6DD1976436}" dt="2019-08-15T05:19:53.527" v="782" actId="14100"/>
        <pc:sldMkLst>
          <pc:docMk/>
          <pc:sldMk cId="2359310355" sldId="332"/>
        </pc:sldMkLst>
        <pc:spChg chg="mod">
          <ac:chgData name="Peter Macharia" userId="54052708-c0c9-406d-8d79-2f85922c32ab" providerId="ADAL" clId="{F92D7E5E-2E1A-476B-91EA-3D6DD1976436}" dt="2019-08-15T05:19:53.527" v="782" actId="14100"/>
          <ac:spMkLst>
            <pc:docMk/>
            <pc:sldMk cId="2359310355" sldId="332"/>
            <ac:spMk id="28" creationId="{00000000-0000-0000-0000-000000000000}"/>
          </ac:spMkLst>
        </pc:spChg>
      </pc:sldChg>
      <pc:sldChg chg="modSp">
        <pc:chgData name="Peter Macharia" userId="54052708-c0c9-406d-8d79-2f85922c32ab" providerId="ADAL" clId="{F92D7E5E-2E1A-476B-91EA-3D6DD1976436}" dt="2019-08-15T05:20:45.846" v="787" actId="14100"/>
        <pc:sldMkLst>
          <pc:docMk/>
          <pc:sldMk cId="3310038200" sldId="333"/>
        </pc:sldMkLst>
        <pc:spChg chg="mod">
          <ac:chgData name="Peter Macharia" userId="54052708-c0c9-406d-8d79-2f85922c32ab" providerId="ADAL" clId="{F92D7E5E-2E1A-476B-91EA-3D6DD1976436}" dt="2019-08-15T05:20:45.846" v="787" actId="14100"/>
          <ac:spMkLst>
            <pc:docMk/>
            <pc:sldMk cId="3310038200" sldId="333"/>
            <ac:spMk id="4" creationId="{00000000-0000-0000-0000-000000000000}"/>
          </ac:spMkLst>
        </pc:spChg>
      </pc:sldChg>
      <pc:sldChg chg="del">
        <pc:chgData name="Peter Macharia" userId="54052708-c0c9-406d-8d79-2f85922c32ab" providerId="ADAL" clId="{F92D7E5E-2E1A-476B-91EA-3D6DD1976436}" dt="2019-08-15T05:15:55.151" v="680" actId="2696"/>
        <pc:sldMkLst>
          <pc:docMk/>
          <pc:sldMk cId="1551555239" sldId="342"/>
        </pc:sldMkLst>
      </pc:sldChg>
      <pc:sldChg chg="addSp delSp modSp add del">
        <pc:chgData name="Peter Macharia" userId="54052708-c0c9-406d-8d79-2f85922c32ab" providerId="ADAL" clId="{F92D7E5E-2E1A-476B-91EA-3D6DD1976436}" dt="2019-08-15T05:19:08.603" v="778" actId="2696"/>
        <pc:sldMkLst>
          <pc:docMk/>
          <pc:sldMk cId="3931752869" sldId="342"/>
        </pc:sldMkLst>
        <pc:spChg chg="add del mod">
          <ac:chgData name="Peter Macharia" userId="54052708-c0c9-406d-8d79-2f85922c32ab" providerId="ADAL" clId="{F92D7E5E-2E1A-476B-91EA-3D6DD1976436}" dt="2019-08-15T05:18:54.127" v="773" actId="1076"/>
          <ac:spMkLst>
            <pc:docMk/>
            <pc:sldMk cId="3931752869" sldId="342"/>
            <ac:spMk id="4" creationId="{00000000-0000-0000-0000-000000000000}"/>
          </ac:spMkLst>
        </pc:spChg>
        <pc:picChg chg="del">
          <ac:chgData name="Peter Macharia" userId="54052708-c0c9-406d-8d79-2f85922c32ab" providerId="ADAL" clId="{F92D7E5E-2E1A-476B-91EA-3D6DD1976436}" dt="2019-08-15T05:17:57.700" v="756"/>
          <ac:picMkLst>
            <pc:docMk/>
            <pc:sldMk cId="3931752869" sldId="342"/>
            <ac:picMk id="3" creationId="{2112E0E5-6BC3-422C-B256-EED6D3CE51E0}"/>
          </ac:picMkLst>
        </pc:picChg>
      </pc:sldChg>
      <pc:sldChg chg="delSp modSp">
        <pc:chgData name="Peter Macharia" userId="54052708-c0c9-406d-8d79-2f85922c32ab" providerId="ADAL" clId="{F92D7E5E-2E1A-476B-91EA-3D6DD1976436}" dt="2019-08-15T05:12:34.824" v="489" actId="1076"/>
        <pc:sldMkLst>
          <pc:docMk/>
          <pc:sldMk cId="1143221115" sldId="351"/>
        </pc:sldMkLst>
        <pc:spChg chg="del mod">
          <ac:chgData name="Peter Macharia" userId="54052708-c0c9-406d-8d79-2f85922c32ab" providerId="ADAL" clId="{F92D7E5E-2E1A-476B-91EA-3D6DD1976436}" dt="2019-08-15T05:09:27.356" v="426" actId="478"/>
          <ac:spMkLst>
            <pc:docMk/>
            <pc:sldMk cId="1143221115" sldId="351"/>
            <ac:spMk id="4" creationId="{00000000-0000-0000-0000-000000000000}"/>
          </ac:spMkLst>
        </pc:spChg>
        <pc:spChg chg="mod">
          <ac:chgData name="Peter Macharia" userId="54052708-c0c9-406d-8d79-2f85922c32ab" providerId="ADAL" clId="{F92D7E5E-2E1A-476B-91EA-3D6DD1976436}" dt="2019-08-15T05:12:34.824" v="489" actId="1076"/>
          <ac:spMkLst>
            <pc:docMk/>
            <pc:sldMk cId="1143221115" sldId="351"/>
            <ac:spMk id="7" creationId="{E77714C0-04BE-42E2-86D5-BD31B562D97A}"/>
          </ac:spMkLst>
        </pc:spChg>
      </pc:sldChg>
      <pc:sldChg chg="delSp modSp add delAnim">
        <pc:chgData name="Peter Macharia" userId="54052708-c0c9-406d-8d79-2f85922c32ab" providerId="ADAL" clId="{F92D7E5E-2E1A-476B-91EA-3D6DD1976436}" dt="2019-08-15T05:06:28.001" v="264" actId="1076"/>
        <pc:sldMkLst>
          <pc:docMk/>
          <pc:sldMk cId="2910715373" sldId="356"/>
        </pc:sldMkLst>
        <pc:spChg chg="mod">
          <ac:chgData name="Peter Macharia" userId="54052708-c0c9-406d-8d79-2f85922c32ab" providerId="ADAL" clId="{F92D7E5E-2E1A-476B-91EA-3D6DD1976436}" dt="2019-08-15T05:06:28.001" v="264" actId="1076"/>
          <ac:spMkLst>
            <pc:docMk/>
            <pc:sldMk cId="2910715373" sldId="356"/>
            <ac:spMk id="2" creationId="{8569683B-7FF3-45F9-9795-2C202E8E52BD}"/>
          </ac:spMkLst>
        </pc:spChg>
        <pc:spChg chg="del">
          <ac:chgData name="Peter Macharia" userId="54052708-c0c9-406d-8d79-2f85922c32ab" providerId="ADAL" clId="{F92D7E5E-2E1A-476B-91EA-3D6DD1976436}" dt="2019-08-15T05:06:24.290" v="263" actId="478"/>
          <ac:spMkLst>
            <pc:docMk/>
            <pc:sldMk cId="2910715373" sldId="356"/>
            <ac:spMk id="7" creationId="{E77714C0-04BE-42E2-86D5-BD31B562D97A}"/>
          </ac:spMkLst>
        </pc:spChg>
      </pc:sldChg>
      <pc:sldChg chg="add del">
        <pc:chgData name="Peter Macharia" userId="54052708-c0c9-406d-8d79-2f85922c32ab" providerId="ADAL" clId="{F92D7E5E-2E1A-476B-91EA-3D6DD1976436}" dt="2019-08-15T05:18:45.924" v="770"/>
        <pc:sldMkLst>
          <pc:docMk/>
          <pc:sldMk cId="184609781" sldId="357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AC316-CFD3-42BA-BE42-DE4AE9521407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FBD3D-A14C-42FE-801B-DBB542840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24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http://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681E7-8BAD-40A2-887E-2BAA546BCD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40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47FFA-F666-42B6-8E00-B12ABA56A290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38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47FFA-F666-42B6-8E00-B12ABA56A290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49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47FFA-F666-42B6-8E00-B12ABA56A290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03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47FFA-F666-42B6-8E00-B12ABA56A290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34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47FFA-F666-42B6-8E00-B12ABA56A290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30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47FFA-F666-42B6-8E00-B12ABA56A290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52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681E7-8BAD-40A2-887E-2BAA546BCD2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31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681E7-8BAD-40A2-887E-2BAA546BCD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51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47FFA-F666-42B6-8E00-B12ABA56A290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43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47FFA-F666-42B6-8E00-B12ABA56A290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97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47FFA-F666-42B6-8E00-B12ABA56A290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64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47FFA-F666-42B6-8E00-B12ABA56A290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13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47FFA-F666-42B6-8E00-B12ABA56A290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03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47FFA-F666-42B6-8E00-B12ABA56A290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89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47FFA-F666-42B6-8E00-B12ABA56A290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00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8BBD-12F6-4AE3-ACD2-C878C4C76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6B773B-476C-46E1-B65A-93382E197B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52942-1E30-4D66-A493-78216522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20A-10C1-4D4A-960F-5727D67BDE2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A76B3-66C1-49EB-B7DD-021B978E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1C87C-F19F-4518-8B1C-027888EB0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DC4E-D7E5-4EBA-87B8-B63391DAC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32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BB430-9114-4C96-919E-C39081FFD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CB1863-1EF3-4811-B0EA-BFAB9C054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DFAD6-7F2D-4C98-9D53-7141F5B79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20A-10C1-4D4A-960F-5727D67BDE2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57FE7-758E-44BA-AB0F-FEFEEF1B1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72D39-8545-4AFB-A228-B719232F6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DC4E-D7E5-4EBA-87B8-B63391DAC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50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7C8B2-E434-4099-A150-EF42506EBA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52A357-2839-4CA7-A077-4C5590683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6EFB2-A7EB-40F8-A8AC-976E23DA7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20A-10C1-4D4A-960F-5727D67BDE2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F1760-1F2B-4CE9-BDE1-BE9DCD970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7FFAE-D844-4F66-B65B-D2F42865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DC4E-D7E5-4EBA-87B8-B63391DAC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78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305DD-24A9-4627-B231-465743F8B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04DC5-E12F-4D02-83BF-9AB84703B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7ADCE-1F7B-42F1-B2BC-34594B03C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20A-10C1-4D4A-960F-5727D67BDE2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DEEC1-5FCE-4520-BE8A-AAD72FB8A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DDC47-A292-474A-BA8E-185D87AC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DC4E-D7E5-4EBA-87B8-B63391DAC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8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6F028-EE5F-4860-A66E-27FCFF54D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23BFD-2B9A-437B-9277-8873E2767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0BF08-01CA-47D3-A8EF-641C83A4D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20A-10C1-4D4A-960F-5727D67BDE2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069F2-EA18-4E83-85A6-D4EC16C88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90BC6-18CC-4EC6-B4A7-91D4BC0D8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DC4E-D7E5-4EBA-87B8-B63391DAC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35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32C78-B7D6-45DD-8CA1-86E0DDDA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3A75A-9E3F-4BC1-9E6E-563C3034D7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D6ED7-C98A-4F6F-BAB3-FA918964B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A756A-BBE7-41CC-86F2-6F0155853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20A-10C1-4D4A-960F-5727D67BDE2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F7194-0EEE-48FB-B3DE-B73176DF8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8FFA2-8083-4768-A200-CCF80C06E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DC4E-D7E5-4EBA-87B8-B63391DAC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26255-058E-49CE-823E-9FA2B4129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61D41-5675-407C-908E-AFCA6827A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9386F-A969-4CD5-9788-D2391DBF7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31E77A-7DDF-4613-A69A-3ED5665A60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BB18C6-F3DE-488B-9D2D-D439319AF0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C724A6-0BE7-42CA-9443-CD9FC151A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20A-10C1-4D4A-960F-5727D67BDE2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5302AC-3E1D-49B2-8E4A-E5F2C6910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1AE083-6E6A-4ED6-96E1-8A4373DF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DC4E-D7E5-4EBA-87B8-B63391DAC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87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EC67F-7D13-4C24-A82D-4DBB2446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73DDC4-27A8-4BB8-ABE4-08BBEFAB0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20A-10C1-4D4A-960F-5727D67BDE2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33A1E-03A3-4A44-B319-A86D93874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D4FE9-853A-4DDA-9E21-F50447C7B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DC4E-D7E5-4EBA-87B8-B63391DAC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9BB167-A47F-4A05-AF51-09C9B1BB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20A-10C1-4D4A-960F-5727D67BDE2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7B0F21-8960-412A-805E-FD4CB145E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01700-FE56-466D-A3DE-D1AD5995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DC4E-D7E5-4EBA-87B8-B63391DAC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59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34763-5302-4374-886F-B3ABE23E7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70789-93BE-4248-B173-FFBE40F21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A15CE0-EAB0-4553-85F1-E8C6D589A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7E50B3-9028-48CF-A76C-7D61DBFAA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20A-10C1-4D4A-960F-5727D67BDE2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B4419-4279-4F5C-B648-FBBE5F7D2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CD9E0-60E0-4094-96F0-3CE757962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DC4E-D7E5-4EBA-87B8-B63391DAC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86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7D9A-74E1-4922-977E-27B75C844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AA063B-DAD6-490F-8BD3-A76DCC294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A59861-10A0-4342-87B8-2B1CBE8A2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995AB-C844-44BC-B7AF-EF4A6E598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20A-10C1-4D4A-960F-5727D67BDE2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110D5-1E1A-40FC-AD64-D430BB1F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3B287-A647-4455-A911-B87A4E3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DC4E-D7E5-4EBA-87B8-B63391DAC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3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101E43-6D63-4F87-A89E-23275594C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EBFF2-2B06-4266-BA44-B634B3DB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EB1FF-9C4D-49D4-A3A1-E40225DD9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C020A-10C1-4D4A-960F-5727D67BDE2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90481-FFD6-417E-8804-10D6363B82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DDAAD-4A45-49E4-A6FD-E3A812779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0DC4E-D7E5-4EBA-87B8-B63391DAC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1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bmcpublichealth.biomedcentral.com/articles/10.1186/s12889-019-6474-1#auth-2" TargetMode="External"/><Relationship Id="rId13" Type="http://schemas.openxmlformats.org/officeDocument/2006/relationships/hyperlink" Target="https://bmcpublichealth.biomedcentral.com/articles/10.1186/s12889-019-6474-1#auth-7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hyperlink" Target="https://bmcpublichealth.biomedcentral.com/articles/10.1186/s12889-019-6474-1#auth-6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bmcpublichealth.biomedcentral.com/articles/10.1186/s12889-019-6474-1#auth-5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bmcpublichealth.biomedcentral.com/articles/10.1186/s12889-019-6474-1#auth-4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bmcpublichealth.biomedcentral.com/articles/10.1186/s12889-019-6474-1#auth-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683B-7FF3-45F9-9795-2C202E8E5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6859" y="731917"/>
            <a:ext cx="9144000" cy="103037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Subnational mapping of under-five mortality and its determinants in Kenya since 1965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9A4035-31AE-490B-928A-655334375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9527" y="2122975"/>
            <a:ext cx="3333788" cy="467454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Peter Macharia – PhD Student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39A417-15D8-4AB4-8576-6DAD1CF42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42" y="5609134"/>
            <a:ext cx="1199096" cy="815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42F2A-F99C-42A6-A4D8-D8F12866D0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6"/>
          <a:stretch/>
        </p:blipFill>
        <p:spPr>
          <a:xfrm>
            <a:off x="3691671" y="5813653"/>
            <a:ext cx="3534271" cy="406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3149A4-CAA9-49F3-AB2D-2844AC6A1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337" y="5609134"/>
            <a:ext cx="683343" cy="8995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7FD235-B4E6-41A0-A71C-11A2B97D8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2230" y="3859188"/>
            <a:ext cx="507270" cy="507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058173-AF8D-4D0B-8FC2-EBE5380294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97" r="22701"/>
          <a:stretch/>
        </p:blipFill>
        <p:spPr>
          <a:xfrm>
            <a:off x="3873474" y="4512031"/>
            <a:ext cx="527194" cy="522733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49DB94E4-DE7B-4F97-A6DC-85A2856E3948}"/>
              </a:ext>
            </a:extLst>
          </p:cNvPr>
          <p:cNvSpPr txBox="1">
            <a:spLocks/>
          </p:cNvSpPr>
          <p:nvPr/>
        </p:nvSpPr>
        <p:spPr>
          <a:xfrm>
            <a:off x="4400668" y="3862401"/>
            <a:ext cx="2001794" cy="467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F0"/>
                </a:solidFill>
              </a:rPr>
              <a:t>@Pete_M_M</a:t>
            </a:r>
            <a:endParaRPr lang="en-US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011DFD0-F98B-42AB-A47A-5C6DBA338C80}"/>
              </a:ext>
            </a:extLst>
          </p:cNvPr>
          <p:cNvSpPr txBox="1">
            <a:spLocks/>
          </p:cNvSpPr>
          <p:nvPr/>
        </p:nvSpPr>
        <p:spPr>
          <a:xfrm>
            <a:off x="4437777" y="4601261"/>
            <a:ext cx="3400688" cy="2887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Pmacharia@kemri-wellcome.org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1936" y="5163576"/>
            <a:ext cx="3086100" cy="14763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57895" y="3080299"/>
            <a:ext cx="8812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>
                <a:solidFill>
                  <a:srgbClr val="8E2555"/>
                </a:solidFill>
                <a:latin typeface="Trebuchet MS" panose="020B0603020202020204" pitchFamily="34" charset="0"/>
                <a:hlinkClick r:id="rId8"/>
              </a:rPr>
              <a:t>Emanuele Giorgi</a:t>
            </a:r>
            <a:r>
              <a:rPr lang="en-GB" dirty="0">
                <a:solidFill>
                  <a:srgbClr val="333333"/>
                </a:solidFill>
                <a:latin typeface="Trebuchet MS" panose="020B0603020202020204" pitchFamily="34" charset="0"/>
              </a:rPr>
              <a:t>, </a:t>
            </a:r>
            <a:r>
              <a:rPr lang="en-GB" u="sng" dirty="0">
                <a:solidFill>
                  <a:srgbClr val="8E2555"/>
                </a:solidFill>
                <a:latin typeface="Trebuchet MS" panose="020B0603020202020204" pitchFamily="34" charset="0"/>
                <a:hlinkClick r:id="rId9"/>
              </a:rPr>
              <a:t>Pamela NT</a:t>
            </a:r>
            <a:r>
              <a:rPr lang="en-GB" dirty="0">
                <a:solidFill>
                  <a:srgbClr val="333333"/>
                </a:solidFill>
                <a:latin typeface="Trebuchet MS" panose="020B0603020202020204" pitchFamily="34" charset="0"/>
              </a:rPr>
              <a:t>, </a:t>
            </a:r>
            <a:r>
              <a:rPr lang="en-GB" u="sng" dirty="0">
                <a:solidFill>
                  <a:srgbClr val="8E2555"/>
                </a:solidFill>
                <a:latin typeface="Trebuchet MS" panose="020B0603020202020204" pitchFamily="34" charset="0"/>
                <a:hlinkClick r:id="rId10"/>
              </a:rPr>
              <a:t>Noel KJ</a:t>
            </a:r>
            <a:r>
              <a:rPr lang="en-GB" dirty="0">
                <a:solidFill>
                  <a:srgbClr val="333333"/>
                </a:solidFill>
                <a:latin typeface="Trebuchet MS" panose="020B0603020202020204" pitchFamily="34" charset="0"/>
              </a:rPr>
              <a:t>, </a:t>
            </a:r>
            <a:r>
              <a:rPr lang="en-GB" u="sng" dirty="0">
                <a:solidFill>
                  <a:srgbClr val="8E2555"/>
                </a:solidFill>
                <a:latin typeface="Trebuchet MS" panose="020B0603020202020204" pitchFamily="34" charset="0"/>
                <a:hlinkClick r:id="rId11"/>
              </a:rPr>
              <a:t>Benn Sartorius</a:t>
            </a:r>
            <a:r>
              <a:rPr lang="en-GB" dirty="0">
                <a:solidFill>
                  <a:srgbClr val="333333"/>
                </a:solidFill>
                <a:latin typeface="Trebuchet MS" panose="020B0603020202020204" pitchFamily="34" charset="0"/>
              </a:rPr>
              <a:t>, </a:t>
            </a:r>
            <a:r>
              <a:rPr lang="en-GB" u="sng" dirty="0">
                <a:solidFill>
                  <a:srgbClr val="8E2555"/>
                </a:solidFill>
                <a:latin typeface="Trebuchet MS" panose="020B0603020202020204" pitchFamily="34" charset="0"/>
                <a:hlinkClick r:id="rId12"/>
              </a:rPr>
              <a:t>Robert Snow</a:t>
            </a:r>
            <a:r>
              <a:rPr lang="en-GB" dirty="0">
                <a:solidFill>
                  <a:srgbClr val="333333"/>
                </a:solidFill>
                <a:latin typeface="Trebuchet MS" panose="020B0603020202020204" pitchFamily="34" charset="0"/>
              </a:rPr>
              <a:t> &amp; </a:t>
            </a:r>
            <a:r>
              <a:rPr lang="en-GB" u="sng" dirty="0">
                <a:solidFill>
                  <a:srgbClr val="8E2555"/>
                </a:solidFill>
                <a:latin typeface="Trebuchet MS" panose="020B0603020202020204" pitchFamily="34" charset="0"/>
                <a:hlinkClick r:id="rId13"/>
              </a:rPr>
              <a:t>Emelda Okiro</a:t>
            </a:r>
            <a:r>
              <a:rPr lang="en-GB" dirty="0">
                <a:solidFill>
                  <a:srgbClr val="333333"/>
                </a:solidFill>
                <a:latin typeface="Trebuchet MS" panose="020B0603020202020204" pitchFamily="34" charset="0"/>
              </a:rPr>
              <a:t> </a:t>
            </a:r>
            <a:endParaRPr lang="en-GB" b="0" i="0" dirty="0">
              <a:solidFill>
                <a:srgbClr val="333333"/>
              </a:solidFill>
              <a:effectLst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879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683B-7FF3-45F9-9795-2C202E8E5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5351" y="307530"/>
            <a:ext cx="7331675" cy="455827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Data assembly and county mapping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07718" y="5399791"/>
            <a:ext cx="9432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Assemble data with birth histories since 1989  in Kenya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Boundary spatial misalignment over time- track changes since 1989</a:t>
            </a:r>
          </a:p>
          <a:p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surveys        460 county-</a:t>
            </a:r>
            <a:r>
              <a:rPr lang="en-GB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1·62 m </a:t>
            </a:r>
            <a:r>
              <a:rPr lang="en-GB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WoCBA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50093C-BE3E-4CEB-AC83-A75468AAD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"/>
          <a:stretch/>
        </p:blipFill>
        <p:spPr>
          <a:xfrm>
            <a:off x="816890" y="841056"/>
            <a:ext cx="10498933" cy="439318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82806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33599" y="984526"/>
            <a:ext cx="5116632" cy="41444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Complete  Birth History  (CBH) 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970494" y="1923835"/>
            <a:ext cx="5844988" cy="4311118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No. of children born alive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(CEB)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Number dead if applicable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(CD)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Maternal age, time since first birth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Collected during both during census &amp; surveys 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Indirect methods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used to estimate U5M</a:t>
            </a:r>
          </a:p>
          <a:p>
            <a:pPr lvl="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01988" y="959291"/>
            <a:ext cx="5183188" cy="40516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Summary  Birth History (SBH):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05472" y="1970117"/>
            <a:ext cx="5183188" cy="4318623"/>
          </a:xfrm>
          <a:ln w="12700">
            <a:solidFill>
              <a:srgbClr val="00B0F0"/>
            </a:solidFill>
          </a:ln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Date of birth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Survival status (dead/alive)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dead: age at death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Resource consuming, collected in few surveys. DHS and MICS 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Direct methods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used to estimate U5M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D7722-9557-4BE8-8C4B-8DF7D82F46F8}" type="slidenum">
              <a:rPr lang="en-US" smtClean="0"/>
              <a:t>11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569683B-7FF3-45F9-9795-2C202E8E52BD}"/>
              </a:ext>
            </a:extLst>
          </p:cNvPr>
          <p:cNvSpPr txBox="1">
            <a:spLocks/>
          </p:cNvSpPr>
          <p:nvPr/>
        </p:nvSpPr>
        <p:spPr>
          <a:xfrm>
            <a:off x="2245659" y="248296"/>
            <a:ext cx="7331675" cy="45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Demographic modelling of U5M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185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8766" y="3001673"/>
            <a:ext cx="112114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b="1" dirty="0">
                <a:latin typeface="Cambria" panose="02040503050406030204" pitchFamily="18" charset="0"/>
              </a:rPr>
              <a:t>Cohort</a:t>
            </a:r>
            <a:r>
              <a:rPr lang="en-US" sz="2700" dirty="0">
                <a:latin typeface="Cambria" panose="02040503050406030204" pitchFamily="18" charset="0"/>
              </a:rPr>
              <a:t>: </a:t>
            </a:r>
            <a:r>
              <a:rPr lang="en-US" sz="2700" i="1" dirty="0">
                <a:latin typeface="Cambria" panose="02040503050406030204" pitchFamily="18" charset="0"/>
              </a:rPr>
              <a:t>Maternal Age and Time since First Birth Cohorts</a:t>
            </a:r>
            <a:endParaRPr lang="en-US" sz="2400" b="1" i="1" dirty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en-US" sz="2700" b="1" dirty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endParaRPr lang="en-US" sz="2700" b="1" dirty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700" b="1" dirty="0">
                <a:latin typeface="Cambria" panose="02040503050406030204" pitchFamily="18" charset="0"/>
              </a:rPr>
              <a:t>Period: </a:t>
            </a:r>
            <a:r>
              <a:rPr lang="en-US" sz="2700" i="1" dirty="0">
                <a:latin typeface="Cambria" panose="02040503050406030204" pitchFamily="18" charset="0"/>
              </a:rPr>
              <a:t>Maternal age and Time since First Birth Period</a:t>
            </a:r>
            <a:endParaRPr lang="en-US" sz="2700" b="1" i="1" dirty="0">
              <a:latin typeface="Cambria" panose="0204050305040603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050" y="296778"/>
            <a:ext cx="11218444" cy="585537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Generating Raw U5m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D7722-9557-4BE8-8C4B-8DF7D82F46F8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894240"/>
              </p:ext>
            </p:extLst>
          </p:nvPr>
        </p:nvGraphicFramePr>
        <p:xfrm>
          <a:off x="690342" y="2466724"/>
          <a:ext cx="2838042" cy="534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4" imgW="1079280" imgH="203040" progId="Equation.3">
                  <p:embed/>
                </p:oleObj>
              </mc:Choice>
              <mc:Fallback>
                <p:oleObj name="Equation" r:id="rId4" imgW="1079280" imgH="203040" progId="Equation.3">
                  <p:embed/>
                  <p:pic>
                    <p:nvPicPr>
                      <p:cNvPr id="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342" y="2466724"/>
                        <a:ext cx="2838042" cy="534948"/>
                      </a:xfrm>
                      <a:prstGeom prst="rect">
                        <a:avLst/>
                      </a:prstGeom>
                      <a:ln w="28575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222226"/>
              </p:ext>
            </p:extLst>
          </p:nvPr>
        </p:nvGraphicFramePr>
        <p:xfrm>
          <a:off x="596492" y="4015776"/>
          <a:ext cx="6398426" cy="557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Equation" r:id="rId6" imgW="5219640" imgH="457200" progId="Equation.3">
                  <p:embed/>
                </p:oleObj>
              </mc:Choice>
              <mc:Fallback>
                <p:oleObj name="Equation" r:id="rId6" imgW="5219640" imgH="457200" progId="Equation.3">
                  <p:embed/>
                  <p:pic>
                    <p:nvPicPr>
                      <p:cNvPr id="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492" y="4015776"/>
                        <a:ext cx="6398426" cy="557116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339238"/>
              </p:ext>
            </p:extLst>
          </p:nvPr>
        </p:nvGraphicFramePr>
        <p:xfrm>
          <a:off x="441296" y="1091081"/>
          <a:ext cx="8294414" cy="767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Equation" r:id="rId8" imgW="4864100" imgH="406400" progId="Equation.DSMT4">
                  <p:embed/>
                </p:oleObj>
              </mc:Choice>
              <mc:Fallback>
                <p:oleObj name="Equation" r:id="rId8" imgW="4864100" imgH="4064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296" y="1091081"/>
                        <a:ext cx="8294414" cy="76749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479" y="5630731"/>
            <a:ext cx="5086350" cy="72562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Right Brace 4"/>
          <p:cNvSpPr/>
          <p:nvPr/>
        </p:nvSpPr>
        <p:spPr>
          <a:xfrm>
            <a:off x="9076888" y="2739006"/>
            <a:ext cx="180363" cy="4035104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E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434939" y="4463789"/>
            <a:ext cx="2258387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Indirect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76888" y="1091081"/>
            <a:ext cx="2258387" cy="5855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</a:p>
        </p:txBody>
      </p:sp>
    </p:spTree>
    <p:extLst>
      <p:ext uri="{BB962C8B-B14F-4D97-AF65-F5344CB8AC3E}">
        <p14:creationId xmlns:p14="http://schemas.microsoft.com/office/powerpoint/2010/main" val="331003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709" y="243138"/>
            <a:ext cx="10921665" cy="502068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Demographic modelling of U5M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2652" y="829096"/>
            <a:ext cx="9117723" cy="5672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9052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709" y="243138"/>
            <a:ext cx="10921665" cy="502068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Imprecise U5M rates by county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157519" y="1143874"/>
            <a:ext cx="5876487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914400" lvl="1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en-US" altLang="en-K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Insufficient sample sizes</a:t>
            </a:r>
          </a:p>
          <a:p>
            <a:pPr marL="914400" lvl="1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K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kumimoji="0" lang="en-US" altLang="en-K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eterogeneity between surveys 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KE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Heterogeneity between </a:t>
            </a:r>
            <a:r>
              <a:rPr kumimoji="0" lang="en-US" altLang="en-K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demographic techniques </a:t>
            </a:r>
          </a:p>
          <a:p>
            <a:pPr marL="914400" lvl="1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en-US" altLang="en-K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Spatial</a:t>
            </a:r>
            <a:r>
              <a:rPr lang="en-US" altLang="en-KE" sz="2400" baseline="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temporal </a:t>
            </a:r>
            <a:r>
              <a:rPr lang="en-US" altLang="en-KE" sz="2400" dirty="0">
                <a:latin typeface="Arial" panose="020B0604020202020204" pitchFamily="34" charset="0"/>
                <a:cs typeface="Arial" panose="020B0604020202020204" pitchFamily="34" charset="0"/>
              </a:rPr>
              <a:t>relatedness </a:t>
            </a:r>
            <a:endParaRPr kumimoji="0" lang="en-US" altLang="en-K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A457B3-595A-4594-9093-6BD0CE4D2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62" y="1036519"/>
            <a:ext cx="6200980" cy="450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88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709" y="243138"/>
            <a:ext cx="10921665" cy="502068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Spatio-temporal modelling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368" t="13048" r="2644" b="19508"/>
          <a:stretch/>
        </p:blipFill>
        <p:spPr>
          <a:xfrm>
            <a:off x="174812" y="915620"/>
            <a:ext cx="11205882" cy="169591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37457" y="1543797"/>
            <a:ext cx="3938708" cy="2461753"/>
            <a:chOff x="337457" y="1543797"/>
            <a:chExt cx="3938708" cy="2461753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337457" y="3266886"/>
              <a:ext cx="3938708" cy="73866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K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Estimated U5M</a:t>
              </a: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 err="1"/>
                <a:t>i</a:t>
              </a:r>
              <a:r>
                <a:rPr lang="en-US" i="1" baseline="30000" dirty="0" err="1"/>
                <a:t>th</a:t>
              </a:r>
              <a:r>
                <a:rPr lang="en-US" dirty="0"/>
                <a:t> survey, method </a:t>
              </a:r>
              <a:r>
                <a:rPr lang="en-US" i="1" dirty="0"/>
                <a:t>j, </a:t>
              </a:r>
              <a:r>
                <a:rPr lang="en-US" dirty="0"/>
                <a:t> </a:t>
              </a:r>
              <a:r>
                <a:rPr lang="en-US" i="1" dirty="0"/>
                <a:t>k</a:t>
              </a:r>
              <a:r>
                <a:rPr lang="en-US" i="1" baseline="30000" dirty="0"/>
                <a:t>th</a:t>
              </a:r>
              <a:r>
                <a:rPr lang="en-US" dirty="0"/>
                <a:t> county,  year </a:t>
              </a:r>
              <a:r>
                <a:rPr lang="en-US" i="1" dirty="0"/>
                <a:t>t</a:t>
              </a:r>
              <a:endParaRPr kumimoji="0" lang="en-US" altLang="en-K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3222814" y="1543797"/>
              <a:ext cx="44822" cy="172196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5136776" y="1909612"/>
            <a:ext cx="4625789" cy="2460972"/>
            <a:chOff x="5136776" y="1909612"/>
            <a:chExt cx="4625789" cy="2460972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8265460" y="1909612"/>
              <a:ext cx="4481" cy="109817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"/>
            <p:cNvSpPr>
              <a:spLocks noChangeArrowheads="1"/>
            </p:cNvSpPr>
            <p:nvPr/>
          </p:nvSpPr>
          <p:spPr bwMode="auto">
            <a:xfrm>
              <a:off x="5136776" y="3016367"/>
              <a:ext cx="4625789" cy="135421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/>
                <a:t>spatio-temporal Gaussian process</a:t>
              </a: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/>
                <a:t>With mean 0, and a covariance structure </a:t>
              </a: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en-KE" sz="2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Space as </a:t>
              </a:r>
              <a:r>
                <a:rPr lang="en-US" altLang="en-KE" sz="2000" dirty="0">
                  <a:latin typeface="Arial" panose="020B0604020202020204" pitchFamily="34" charset="0"/>
                </a:rPr>
                <a:t>CAR, </a:t>
              </a:r>
              <a:r>
                <a:rPr kumimoji="0" lang="en-US" altLang="en-KE" sz="2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Time as RW1</a:t>
              </a: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KE" sz="2000" dirty="0">
                  <a:latin typeface="Arial" panose="020B0604020202020204" pitchFamily="34" charset="0"/>
                </a:rPr>
                <a:t>Queen contiguity </a:t>
              </a:r>
              <a:endParaRPr kumimoji="0" lang="en-US" altLang="en-KE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036424" y="2001585"/>
            <a:ext cx="2810436" cy="3573184"/>
            <a:chOff x="9036424" y="2001585"/>
            <a:chExt cx="2810436" cy="3573184"/>
          </a:xfrm>
        </p:grpSpPr>
        <p:sp>
          <p:nvSpPr>
            <p:cNvPr id="26" name="Rectangle 2"/>
            <p:cNvSpPr>
              <a:spLocks noChangeArrowheads="1"/>
            </p:cNvSpPr>
            <p:nvPr/>
          </p:nvSpPr>
          <p:spPr bwMode="auto">
            <a:xfrm>
              <a:off x="9036424" y="4836105"/>
              <a:ext cx="2810436" cy="73866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/>
                <a:t> Gaussian noise</a:t>
              </a: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/>
                <a:t>Variance and mean 0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10591800" y="2001585"/>
              <a:ext cx="31376" cy="279901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121024" y="6556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KE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KE" sz="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K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192304" y="5110368"/>
            <a:ext cx="7844120" cy="923330"/>
            <a:chOff x="1192304" y="5110368"/>
            <a:chExt cx="7844120" cy="923330"/>
          </a:xfrm>
        </p:grpSpPr>
        <p:grpSp>
          <p:nvGrpSpPr>
            <p:cNvPr id="41" name="Group 40"/>
            <p:cNvGrpSpPr/>
            <p:nvPr/>
          </p:nvGrpSpPr>
          <p:grpSpPr>
            <a:xfrm>
              <a:off x="1192304" y="5110368"/>
              <a:ext cx="5271249" cy="923330"/>
              <a:chOff x="1192304" y="5110368"/>
              <a:chExt cx="5271249" cy="923330"/>
            </a:xfrm>
          </p:grpSpPr>
          <p:graphicFrame>
            <p:nvGraphicFramePr>
              <p:cNvPr id="33" name="Object 3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88509411"/>
                  </p:ext>
                </p:extLst>
              </p:nvPr>
            </p:nvGraphicFramePr>
            <p:xfrm>
              <a:off x="5732929" y="5478751"/>
              <a:ext cx="730624" cy="5495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94" name="Equation" r:id="rId5" imgW="342751" imgH="228501" progId="Equation.DSMT4">
                      <p:embed/>
                    </p:oleObj>
                  </mc:Choice>
                  <mc:Fallback>
                    <p:oleObj name="Equation" r:id="rId5" imgW="342751" imgH="228501" progId="Equation.DSMT4">
                      <p:embed/>
                      <p:pic>
                        <p:nvPicPr>
                          <p:cNvPr id="33" name="Object 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32929" y="5478751"/>
                            <a:ext cx="730624" cy="549557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5" name="Rectangle 34"/>
              <p:cNvSpPr/>
              <p:nvPr/>
            </p:nvSpPr>
            <p:spPr>
              <a:xfrm>
                <a:off x="1192304" y="5110368"/>
                <a:ext cx="4459941" cy="923330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ea typeface="Calibri" panose="020F0502020204030204" pitchFamily="34" charset="0"/>
                  </a:rPr>
                  <a:t>W is a weight equal to the log sample size</a:t>
                </a:r>
              </a:p>
              <a:p>
                <a:endParaRPr lang="en-US" dirty="0">
                  <a:latin typeface="Arial" panose="020B0604020202020204" pitchFamily="34" charset="0"/>
                  <a:ea typeface="Calibri" panose="020F050202020403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</a:rPr>
                  <a:t>T </a:t>
                </a:r>
                <a:r>
                  <a:rPr lang="en-US" dirty="0">
                    <a:latin typeface="Arial" panose="020B0604020202020204" pitchFamily="34" charset="0"/>
                    <a:ea typeface="Calibri" panose="020F0502020204030204" pitchFamily="34" charset="0"/>
                  </a:rPr>
                  <a:t>expresses the variability of </a:t>
                </a:r>
                <a:r>
                  <a:rPr lang="en-GB" dirty="0">
                    <a:latin typeface="Arial" panose="020B0604020202020204" pitchFamily="34" charset="0"/>
                    <a:ea typeface="Calibri" panose="020F0502020204030204" pitchFamily="34" charset="0"/>
                  </a:rPr>
                  <a:t>methods </a:t>
                </a:r>
                <a:endParaRPr lang="x-none" dirty="0">
                  <a:latin typeface="Arial" panose="020B0604020202020204" pitchFamily="34" charset="0"/>
                  <a:ea typeface="Calibri" panose="020F0502020204030204" pitchFamily="34" charset="0"/>
                </a:endParaRP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flipH="1">
              <a:off x="5970493" y="5448087"/>
              <a:ext cx="3065931" cy="6132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7789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4DAFC2-6433-4221-89F2-17ACDBCE2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06" y="215044"/>
            <a:ext cx="10110005" cy="2825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877" y="3557547"/>
            <a:ext cx="10023249" cy="273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39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6216" y="54751"/>
            <a:ext cx="6219568" cy="502068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National trend: </a:t>
            </a:r>
            <a:r>
              <a:rPr lang="en-US" sz="32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62% reduction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AF8752-BE3A-457D-B330-72A100066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89" y="1799159"/>
            <a:ext cx="9570551" cy="50588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FB18096-4762-4E4B-A8A2-C03635E5A2D9}"/>
              </a:ext>
            </a:extLst>
          </p:cNvPr>
          <p:cNvSpPr/>
          <p:nvPr/>
        </p:nvSpPr>
        <p:spPr>
          <a:xfrm>
            <a:off x="8291039" y="687541"/>
            <a:ext cx="276565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 4·5%</a:t>
            </a:r>
          </a:p>
          <a:p>
            <a:r>
              <a:rPr lang="en-US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vaccines</a:t>
            </a:r>
          </a:p>
          <a:p>
            <a:r>
              <a:rPr lang="en-US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fees abolished</a:t>
            </a:r>
          </a:p>
          <a:p>
            <a:r>
              <a:rPr lang="en-US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ACTs and ITNs, ARVs</a:t>
            </a:r>
          </a:p>
          <a:p>
            <a:r>
              <a:rPr lang="en-US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Malezi bora, Beyond zero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58F0791-9355-4A4E-8693-DDB157E9DEBA}"/>
              </a:ext>
            </a:extLst>
          </p:cNvPr>
          <p:cNvGrpSpPr/>
          <p:nvPr/>
        </p:nvGrpSpPr>
        <p:grpSpPr>
          <a:xfrm>
            <a:off x="1133796" y="883607"/>
            <a:ext cx="3991590" cy="3478328"/>
            <a:chOff x="1133796" y="883607"/>
            <a:chExt cx="3991590" cy="347832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38DD63C-1B1F-4F2D-8E07-98932BBCB5B3}"/>
                </a:ext>
              </a:extLst>
            </p:cNvPr>
            <p:cNvCxnSpPr>
              <a:cxnSpLocks/>
            </p:cNvCxnSpPr>
            <p:nvPr/>
          </p:nvCxnSpPr>
          <p:spPr>
            <a:xfrm>
              <a:off x="5125386" y="3429000"/>
              <a:ext cx="0" cy="93293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EA5FDA-13AC-4D37-8CE8-6441E1913E97}"/>
                </a:ext>
              </a:extLst>
            </p:cNvPr>
            <p:cNvSpPr/>
            <p:nvPr/>
          </p:nvSpPr>
          <p:spPr>
            <a:xfrm>
              <a:off x="1133796" y="883607"/>
              <a:ext cx="261442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13141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ARR 1.8%</a:t>
              </a:r>
            </a:p>
            <a:p>
              <a:r>
                <a:rPr lang="en-US" sz="2000" dirty="0">
                  <a:solidFill>
                    <a:srgbClr val="13141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Economic growth,</a:t>
              </a:r>
            </a:p>
            <a:p>
              <a:r>
                <a:rPr lang="en-US" sz="2000" dirty="0">
                  <a:solidFill>
                    <a:srgbClr val="13141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Mitigate high fertility</a:t>
              </a:r>
            </a:p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EPI</a:t>
              </a:r>
              <a:endParaRPr lang="en-US" sz="20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D272870-2465-46B2-B4D7-B17094B5A4E5}"/>
              </a:ext>
            </a:extLst>
          </p:cNvPr>
          <p:cNvGrpSpPr/>
          <p:nvPr/>
        </p:nvGrpSpPr>
        <p:grpSpPr>
          <a:xfrm>
            <a:off x="4877893" y="853997"/>
            <a:ext cx="2614420" cy="3395537"/>
            <a:chOff x="4877893" y="853997"/>
            <a:chExt cx="2614420" cy="339553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BE143D-FDA0-46CE-819F-565BE0328E4E}"/>
                </a:ext>
              </a:extLst>
            </p:cNvPr>
            <p:cNvCxnSpPr>
              <a:cxnSpLocks/>
            </p:cNvCxnSpPr>
            <p:nvPr/>
          </p:nvCxnSpPr>
          <p:spPr>
            <a:xfrm>
              <a:off x="7290486" y="3388999"/>
              <a:ext cx="0" cy="860535"/>
            </a:xfrm>
            <a:prstGeom prst="line">
              <a:avLst/>
            </a:prstGeom>
            <a:ln w="285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CED5957-EAAF-4227-8308-7E39EE6946C6}"/>
                </a:ext>
              </a:extLst>
            </p:cNvPr>
            <p:cNvSpPr/>
            <p:nvPr/>
          </p:nvSpPr>
          <p:spPr>
            <a:xfrm>
              <a:off x="4877893" y="853997"/>
              <a:ext cx="261442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13141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HIV prevalence </a:t>
              </a:r>
            </a:p>
            <a:p>
              <a:r>
                <a:rPr lang="en-US" sz="2000" dirty="0">
                  <a:solidFill>
                    <a:srgbClr val="13141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Malaria epidemics </a:t>
              </a:r>
            </a:p>
            <a:p>
              <a:r>
                <a:rPr lang="en-US" sz="2000" dirty="0">
                  <a:solidFill>
                    <a:srgbClr val="13141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User fees </a:t>
              </a:r>
            </a:p>
            <a:p>
              <a:r>
                <a:rPr lang="en-US" sz="2000" dirty="0">
                  <a:solidFill>
                    <a:srgbClr val="13141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Resistance to CQ</a:t>
              </a:r>
            </a:p>
            <a:p>
              <a:r>
                <a:rPr lang="en-US" sz="2000" dirty="0">
                  <a:solidFill>
                    <a:srgbClr val="13141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Poor coverage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basic healthcare services</a:t>
              </a:r>
              <a:endParaRPr lang="en-US" sz="20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A0E79B4-9637-45A7-971F-0825D1D2F00E}"/>
              </a:ext>
            </a:extLst>
          </p:cNvPr>
          <p:cNvGrpSpPr/>
          <p:nvPr/>
        </p:nvGrpSpPr>
        <p:grpSpPr>
          <a:xfrm>
            <a:off x="6776347" y="4572272"/>
            <a:ext cx="1906291" cy="660832"/>
            <a:chOff x="5095828" y="4537169"/>
            <a:chExt cx="1906291" cy="660832"/>
          </a:xfrm>
        </p:grpSpPr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DF13AF0F-A6D1-4DCF-83D5-F66832951494}"/>
                </a:ext>
              </a:extLst>
            </p:cNvPr>
            <p:cNvSpPr/>
            <p:nvPr/>
          </p:nvSpPr>
          <p:spPr>
            <a:xfrm>
              <a:off x="5219396" y="4537169"/>
              <a:ext cx="324668" cy="28832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18AAEFC-F496-47F9-9D61-E2FA81E21A3F}"/>
                </a:ext>
              </a:extLst>
            </p:cNvPr>
            <p:cNvSpPr txBox="1"/>
            <p:nvPr/>
          </p:nvSpPr>
          <p:spPr>
            <a:xfrm>
              <a:off x="5095828" y="4797891"/>
              <a:ext cx="19062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Missed target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226B7E6-4090-467F-8DD9-7AB8CDF4C7A0}"/>
              </a:ext>
            </a:extLst>
          </p:cNvPr>
          <p:cNvGrpSpPr/>
          <p:nvPr/>
        </p:nvGrpSpPr>
        <p:grpSpPr>
          <a:xfrm>
            <a:off x="9718417" y="5591687"/>
            <a:ext cx="1906291" cy="688435"/>
            <a:chOff x="9718417" y="5587493"/>
            <a:chExt cx="1906291" cy="688435"/>
          </a:xfrm>
        </p:grpSpPr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EB37CD55-6165-40BE-A6C4-0E6BAB50A3B9}"/>
                </a:ext>
              </a:extLst>
            </p:cNvPr>
            <p:cNvSpPr/>
            <p:nvPr/>
          </p:nvSpPr>
          <p:spPr>
            <a:xfrm>
              <a:off x="9813878" y="5587493"/>
              <a:ext cx="324668" cy="28832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E0773B-5C34-40AC-980C-399EBF99C641}"/>
                </a:ext>
              </a:extLst>
            </p:cNvPr>
            <p:cNvSpPr txBox="1"/>
            <p:nvPr/>
          </p:nvSpPr>
          <p:spPr>
            <a:xfrm>
              <a:off x="9718417" y="5875818"/>
              <a:ext cx="19062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Missed target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724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1380" y="103695"/>
            <a:ext cx="4515989" cy="529260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County level variation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E74F75-4BB6-4E10-9D28-772DFAF30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1" y="632955"/>
            <a:ext cx="7409320" cy="53257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28E910-4218-44FE-B4D6-58E5C85CDDE7}"/>
              </a:ext>
            </a:extLst>
          </p:cNvPr>
          <p:cNvSpPr/>
          <p:nvPr/>
        </p:nvSpPr>
        <p:spPr>
          <a:xfrm>
            <a:off x="7727092" y="632955"/>
            <a:ext cx="4366847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Heterogenous in space and time</a:t>
            </a:r>
          </a:p>
          <a:p>
            <a:endParaRPr lang="en-US" sz="2000" dirty="0">
              <a:solidFill>
                <a:srgbClr val="1314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1965: 11 counties &gt; 200 &amp; 4 &lt;75</a:t>
            </a:r>
          </a:p>
          <a:p>
            <a:endParaRPr lang="en-US" sz="2000" dirty="0">
              <a:solidFill>
                <a:srgbClr val="1314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2013: 20 counties &lt;50, 3 &gt; 100</a:t>
            </a:r>
          </a:p>
          <a:p>
            <a:endParaRPr lang="en-US" sz="2000" dirty="0">
              <a:solidFill>
                <a:srgbClr val="1314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mortality counties with huge declines [range-19-80%]</a:t>
            </a:r>
          </a:p>
          <a:p>
            <a:endParaRPr lang="en-US" dirty="0">
              <a:solidFill>
                <a:srgbClr val="1314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 uneven</a:t>
            </a:r>
          </a:p>
          <a:p>
            <a:endParaRPr lang="en-US" sz="2000" dirty="0">
              <a:solidFill>
                <a:srgbClr val="1314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counties have stagnated in the most recent times</a:t>
            </a:r>
          </a:p>
          <a:p>
            <a:endParaRPr lang="en-US" sz="2000" dirty="0">
              <a:solidFill>
                <a:srgbClr val="1314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with lower rates in most recent period </a:t>
            </a:r>
          </a:p>
        </p:txBody>
      </p:sp>
    </p:spTree>
    <p:extLst>
      <p:ext uri="{BB962C8B-B14F-4D97-AF65-F5344CB8AC3E}">
        <p14:creationId xmlns:p14="http://schemas.microsoft.com/office/powerpoint/2010/main" val="3476775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1380" y="103695"/>
            <a:ext cx="4515989" cy="529260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Inequalities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28E910-4218-44FE-B4D6-58E5C85CDDE7}"/>
              </a:ext>
            </a:extLst>
          </p:cNvPr>
          <p:cNvSpPr/>
          <p:nvPr/>
        </p:nvSpPr>
        <p:spPr>
          <a:xfrm>
            <a:off x="1466853" y="6389301"/>
            <a:ext cx="9531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bold line shows average change in inequality while considering the extremes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3DE450-BAE1-485F-B43F-D182F8B78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664" y="624325"/>
            <a:ext cx="9256467" cy="57138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5C2091-3CDC-470A-A1F4-6E4CD2A5FCBC}"/>
              </a:ext>
            </a:extLst>
          </p:cNvPr>
          <p:cNvGrpSpPr/>
          <p:nvPr/>
        </p:nvGrpSpPr>
        <p:grpSpPr>
          <a:xfrm>
            <a:off x="64887" y="1406591"/>
            <a:ext cx="530915" cy="3229233"/>
            <a:chOff x="5334" y="1120346"/>
            <a:chExt cx="530915" cy="322923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43E4BED-74BA-48FC-ACB8-6764D3BC88F1}"/>
                </a:ext>
              </a:extLst>
            </p:cNvPr>
            <p:cNvCxnSpPr>
              <a:cxnSpLocks/>
            </p:cNvCxnSpPr>
            <p:nvPr/>
          </p:nvCxnSpPr>
          <p:spPr>
            <a:xfrm>
              <a:off x="527222" y="1120346"/>
              <a:ext cx="0" cy="322923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61D724-74E5-4E21-BA00-02D4C9B4984F}"/>
                </a:ext>
              </a:extLst>
            </p:cNvPr>
            <p:cNvSpPr/>
            <p:nvPr/>
          </p:nvSpPr>
          <p:spPr>
            <a:xfrm>
              <a:off x="5334" y="2734962"/>
              <a:ext cx="5309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10A757-DA12-4232-A716-849B25901AC3}"/>
              </a:ext>
            </a:extLst>
          </p:cNvPr>
          <p:cNvGrpSpPr/>
          <p:nvPr/>
        </p:nvGrpSpPr>
        <p:grpSpPr>
          <a:xfrm>
            <a:off x="10824454" y="2626283"/>
            <a:ext cx="659155" cy="1416909"/>
            <a:chOff x="5334" y="1120346"/>
            <a:chExt cx="582733" cy="3229233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FAA1E4E-1687-47AB-A4A4-517066F12F96}"/>
                </a:ext>
              </a:extLst>
            </p:cNvPr>
            <p:cNvCxnSpPr>
              <a:cxnSpLocks/>
            </p:cNvCxnSpPr>
            <p:nvPr/>
          </p:nvCxnSpPr>
          <p:spPr>
            <a:xfrm>
              <a:off x="527222" y="1120346"/>
              <a:ext cx="0" cy="322923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36A75C-C50E-4EF9-9DCB-DF1BDAF7980C}"/>
                </a:ext>
              </a:extLst>
            </p:cNvPr>
            <p:cNvSpPr/>
            <p:nvPr/>
          </p:nvSpPr>
          <p:spPr>
            <a:xfrm>
              <a:off x="5334" y="2734961"/>
              <a:ext cx="582733" cy="8417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3.8X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132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683B-7FF3-45F9-9795-2C202E8E5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8475" y="296562"/>
            <a:ext cx="3015049" cy="455827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Outline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7714C0-04BE-42E2-86D5-BD31B562D97A}"/>
              </a:ext>
            </a:extLst>
          </p:cNvPr>
          <p:cNvSpPr txBox="1"/>
          <p:nvPr/>
        </p:nvSpPr>
        <p:spPr>
          <a:xfrm>
            <a:off x="1128865" y="958550"/>
            <a:ext cx="102046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Clr>
                <a:schemeClr val="accent1"/>
              </a:buClr>
              <a:buFont typeface="Arial" panose="020B0604020202020204" pitchFamily="34" charset="0"/>
              <a:buChar char="►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</a:p>
          <a:p>
            <a:pPr marL="1257300" lvl="2" indent="-342900">
              <a:buClr>
                <a:schemeClr val="accent1"/>
              </a:buClr>
              <a:buFont typeface="Arial" panose="020B0604020202020204" pitchFamily="34" charset="0"/>
              <a:buChar char="►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Clr>
                <a:schemeClr val="accent1"/>
              </a:buClr>
              <a:buFont typeface="Arial" panose="020B0604020202020204" pitchFamily="34" charset="0"/>
              <a:buChar char="►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Modelling U5M at subnational units, 1965-2015 </a:t>
            </a:r>
          </a:p>
          <a:p>
            <a:pPr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1257300" lvl="2" indent="-342900">
              <a:buClr>
                <a:schemeClr val="accent1"/>
              </a:buClr>
              <a:buFont typeface="Arial" panose="020B0604020202020204" pitchFamily="34" charset="0"/>
              <a:buChar char="►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Modelling determinants of U5M at subnational units,1993-2014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Clr>
                <a:schemeClr val="accent1"/>
              </a:buClr>
              <a:buFont typeface="Arial" panose="020B0604020202020204" pitchFamily="34" charset="0"/>
              <a:buChar char="►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role of the determinants on U5M variability, work in progress </a:t>
            </a:r>
          </a:p>
        </p:txBody>
      </p:sp>
    </p:spTree>
    <p:extLst>
      <p:ext uri="{BB962C8B-B14F-4D97-AF65-F5344CB8AC3E}">
        <p14:creationId xmlns:p14="http://schemas.microsoft.com/office/powerpoint/2010/main" val="1143221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551" y="103695"/>
            <a:ext cx="7523140" cy="529260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Discussion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28E910-4218-44FE-B4D6-58E5C85CDDE7}"/>
              </a:ext>
            </a:extLst>
          </p:cNvPr>
          <p:cNvSpPr/>
          <p:nvPr/>
        </p:nvSpPr>
        <p:spPr>
          <a:xfrm>
            <a:off x="548209" y="765682"/>
            <a:ext cx="1118816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There is need to </a:t>
            </a:r>
            <a:r>
              <a:rPr lang="en-US" sz="2400" b="1" u="sng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 the high levels inequalities </a:t>
            </a:r>
          </a:p>
          <a:p>
            <a:endParaRPr lang="en-US" sz="2400" b="1" u="sng" dirty="0">
              <a:solidFill>
                <a:srgbClr val="1314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Sub optimal achievement of WSC and MDG4 goals </a:t>
            </a:r>
          </a:p>
          <a:p>
            <a:r>
              <a:rPr lang="en-US" sz="24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Harmonized framework of setting and monitoring goals </a:t>
            </a:r>
          </a:p>
          <a:p>
            <a:endParaRPr lang="en-US" sz="2400" dirty="0">
              <a:solidFill>
                <a:srgbClr val="1314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National level allocation and distribution of health related resources</a:t>
            </a:r>
          </a:p>
          <a:p>
            <a:endParaRPr lang="en-GB" sz="2400" dirty="0">
              <a:solidFill>
                <a:srgbClr val="1314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Need to understand drivers of observed patterns by county for a targeted package of intervention tailored to individual contexts.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1314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85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9839" y="3127926"/>
            <a:ext cx="7523140" cy="529260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might explain the trends? </a:t>
            </a:r>
          </a:p>
        </p:txBody>
      </p:sp>
    </p:spTree>
    <p:extLst>
      <p:ext uri="{BB962C8B-B14F-4D97-AF65-F5344CB8AC3E}">
        <p14:creationId xmlns:p14="http://schemas.microsoft.com/office/powerpoint/2010/main" val="1086655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3270" y="781923"/>
            <a:ext cx="9026191" cy="59837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421380" y="103695"/>
            <a:ext cx="5175865" cy="529260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Framework </a:t>
            </a:r>
          </a:p>
        </p:txBody>
      </p:sp>
    </p:spTree>
    <p:extLst>
      <p:ext uri="{BB962C8B-B14F-4D97-AF65-F5344CB8AC3E}">
        <p14:creationId xmlns:p14="http://schemas.microsoft.com/office/powerpoint/2010/main" val="2611993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683B-7FF3-45F9-9795-2C202E8E5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5351" y="307530"/>
            <a:ext cx="7331675" cy="455827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Data assembly and county mapping </a:t>
            </a:r>
          </a:p>
        </p:txBody>
      </p:sp>
      <p:sp>
        <p:nvSpPr>
          <p:cNvPr id="5" name="Rectangle 4"/>
          <p:cNvSpPr/>
          <p:nvPr/>
        </p:nvSpPr>
        <p:spPr>
          <a:xfrm>
            <a:off x="6128606" y="1635854"/>
            <a:ext cx="58802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Assemble data with at least a determinant since 1989  in Kenya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Boundary spatial misalignment over time- track changes since 1989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311072"/>
              </p:ext>
            </p:extLst>
          </p:nvPr>
        </p:nvGraphicFramePr>
        <p:xfrm>
          <a:off x="928541" y="863031"/>
          <a:ext cx="5132028" cy="5867190"/>
        </p:xfrm>
        <a:graphic>
          <a:graphicData uri="http://schemas.openxmlformats.org/drawingml/2006/table">
            <a:tbl>
              <a:tblPr firstRow="1" firstCol="1" bandRow="1"/>
              <a:tblGrid>
                <a:gridCol w="798440">
                  <a:extLst>
                    <a:ext uri="{9D8B030D-6E8A-4147-A177-3AD203B41FA5}">
                      <a16:colId xmlns:a16="http://schemas.microsoft.com/office/drawing/2014/main" val="363259965"/>
                    </a:ext>
                  </a:extLst>
                </a:gridCol>
                <a:gridCol w="710315">
                  <a:extLst>
                    <a:ext uri="{9D8B030D-6E8A-4147-A177-3AD203B41FA5}">
                      <a16:colId xmlns:a16="http://schemas.microsoft.com/office/drawing/2014/main" val="382435666"/>
                    </a:ext>
                  </a:extLst>
                </a:gridCol>
                <a:gridCol w="764626">
                  <a:extLst>
                    <a:ext uri="{9D8B030D-6E8A-4147-A177-3AD203B41FA5}">
                      <a16:colId xmlns:a16="http://schemas.microsoft.com/office/drawing/2014/main" val="1939279279"/>
                    </a:ext>
                  </a:extLst>
                </a:gridCol>
                <a:gridCol w="1211666">
                  <a:extLst>
                    <a:ext uri="{9D8B030D-6E8A-4147-A177-3AD203B41FA5}">
                      <a16:colId xmlns:a16="http://schemas.microsoft.com/office/drawing/2014/main" val="1140629938"/>
                    </a:ext>
                  </a:extLst>
                </a:gridCol>
                <a:gridCol w="859241">
                  <a:extLst>
                    <a:ext uri="{9D8B030D-6E8A-4147-A177-3AD203B41FA5}">
                      <a16:colId xmlns:a16="http://schemas.microsoft.com/office/drawing/2014/main" val="3620898527"/>
                    </a:ext>
                  </a:extLst>
                </a:gridCol>
                <a:gridCol w="787740">
                  <a:extLst>
                    <a:ext uri="{9D8B030D-6E8A-4147-A177-3AD203B41FA5}">
                      <a16:colId xmlns:a16="http://schemas.microsoft.com/office/drawing/2014/main" val="343063278"/>
                    </a:ext>
                  </a:extLst>
                </a:gridCol>
              </a:tblGrid>
              <a:tr h="2339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Surveys </a:t>
                      </a:r>
                      <a:endParaRPr lang="x-non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Year</a:t>
                      </a:r>
                      <a:endParaRPr lang="en-KE" sz="1000" b="1" dirty="0"/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/>
                        <a:t>counties</a:t>
                      </a:r>
                      <a:endParaRPr lang="en-KE" sz="1000" b="1" dirty="0"/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Households </a:t>
                      </a:r>
                      <a:endParaRPr lang="x-non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Clusters</a:t>
                      </a:r>
                      <a:endParaRPr lang="x-non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Women</a:t>
                      </a:r>
                      <a:endParaRPr lang="x-non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2111555"/>
                  </a:ext>
                </a:extLst>
              </a:tr>
              <a:tr h="245667">
                <a:tc rowSpan="6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DHS</a:t>
                      </a:r>
                      <a:endParaRPr lang="x-none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1989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38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8,173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393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7,150 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234852"/>
                  </a:ext>
                </a:extLst>
              </a:tr>
              <a:tr h="245667">
                <a:tc vMerge="1">
                  <a:txBody>
                    <a:bodyPr/>
                    <a:lstStyle/>
                    <a:p>
                      <a:endParaRPr lang="en-K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1993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7,950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520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7,540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47624"/>
                  </a:ext>
                </a:extLst>
              </a:tr>
              <a:tr h="245667">
                <a:tc vMerge="1">
                  <a:txBody>
                    <a:bodyPr/>
                    <a:lstStyle/>
                    <a:p>
                      <a:endParaRPr lang="en-K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1998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8,380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536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7,881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231096"/>
                  </a:ext>
                </a:extLst>
              </a:tr>
              <a:tr h="245667">
                <a:tc vMerge="1">
                  <a:txBody>
                    <a:bodyPr/>
                    <a:lstStyle/>
                    <a:p>
                      <a:endParaRPr lang="en-K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2003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8,561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8,195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094641"/>
                  </a:ext>
                </a:extLst>
              </a:tr>
              <a:tr h="245667">
                <a:tc vMerge="1">
                  <a:txBody>
                    <a:bodyPr/>
                    <a:lstStyle/>
                    <a:p>
                      <a:endParaRPr lang="en-K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2008/09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9,057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8,444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7139197"/>
                  </a:ext>
                </a:extLst>
              </a:tr>
              <a:tr h="172466">
                <a:tc vMerge="1">
                  <a:txBody>
                    <a:bodyPr/>
                    <a:lstStyle/>
                    <a:p>
                      <a:endParaRPr lang="en-K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2014 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36,430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1,612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31,079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8102191"/>
                  </a:ext>
                </a:extLst>
              </a:tr>
              <a:tr h="245667">
                <a:tc row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MICS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9,045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10,537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7442400"/>
                  </a:ext>
                </a:extLst>
              </a:tr>
              <a:tr h="245667">
                <a:tc vMerge="1">
                  <a:txBody>
                    <a:bodyPr/>
                    <a:lstStyle/>
                    <a:p>
                      <a:endParaRPr lang="en-K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3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881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881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5669932"/>
                  </a:ext>
                </a:extLst>
              </a:tr>
              <a:tr h="245667">
                <a:tc vMerge="1">
                  <a:txBody>
                    <a:bodyPr/>
                    <a:lstStyle/>
                    <a:p>
                      <a:endParaRPr lang="en-K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2008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8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14,677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650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13,606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7371529"/>
                  </a:ext>
                </a:extLst>
              </a:tr>
              <a:tr h="245667">
                <a:tc vMerge="1">
                  <a:txBody>
                    <a:bodyPr/>
                    <a:lstStyle/>
                    <a:p>
                      <a:endParaRPr lang="en-K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6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6,828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5,908 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011057"/>
                  </a:ext>
                </a:extLst>
              </a:tr>
              <a:tr h="245667">
                <a:tc vMerge="1">
                  <a:txBody>
                    <a:bodyPr/>
                    <a:lstStyle/>
                    <a:p>
                      <a:endParaRPr lang="en-K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2013/14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3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3,744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158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3,348 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94870"/>
                  </a:ext>
                </a:extLst>
              </a:tr>
              <a:tr h="245667"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Census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1989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224,861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36,979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238,027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521941"/>
                  </a:ext>
                </a:extLst>
              </a:tr>
              <a:tr h="245667">
                <a:tc vMerge="1">
                  <a:txBody>
                    <a:bodyPr/>
                    <a:lstStyle/>
                    <a:p>
                      <a:endParaRPr lang="en-K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1999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317,106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61,921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345,647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5907635"/>
                  </a:ext>
                </a:extLst>
              </a:tr>
              <a:tr h="245667">
                <a:tc vMerge="1">
                  <a:txBody>
                    <a:bodyPr/>
                    <a:lstStyle/>
                    <a:p>
                      <a:endParaRPr lang="en-K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243,858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934,904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152626"/>
                  </a:ext>
                </a:extLst>
              </a:tr>
              <a:tr h="245667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AIS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2007 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9,691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402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5,991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610422"/>
                  </a:ext>
                </a:extLst>
              </a:tr>
              <a:tr h="245667">
                <a:tc vMerge="1">
                  <a:txBody>
                    <a:bodyPr/>
                    <a:lstStyle/>
                    <a:p>
                      <a:endParaRPr lang="en-K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8,035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371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49122"/>
                  </a:ext>
                </a:extLst>
              </a:tr>
              <a:tr h="245667"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MIS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6,854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6,111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698923"/>
                  </a:ext>
                </a:extLst>
              </a:tr>
              <a:tr h="245667">
                <a:tc vMerge="1">
                  <a:txBody>
                    <a:bodyPr/>
                    <a:lstStyle/>
                    <a:p>
                      <a:endParaRPr lang="en-K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6,538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240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5,749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4247942"/>
                  </a:ext>
                </a:extLst>
              </a:tr>
              <a:tr h="245667">
                <a:tc vMerge="1">
                  <a:txBody>
                    <a:bodyPr/>
                    <a:lstStyle/>
                    <a:p>
                      <a:endParaRPr lang="en-K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2015 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6,481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245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5,394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4927997"/>
                  </a:ext>
                </a:extLst>
              </a:tr>
              <a:tr h="245667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WMS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1994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10,880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1,189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688678"/>
                  </a:ext>
                </a:extLst>
              </a:tr>
              <a:tr h="245667">
                <a:tc vMerge="1">
                  <a:txBody>
                    <a:bodyPr/>
                    <a:lstStyle/>
                    <a:p>
                      <a:endParaRPr lang="en-K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1997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41 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10,873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1,107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2,484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3059930"/>
                  </a:ext>
                </a:extLst>
              </a:tr>
              <a:tr h="245667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KIHBS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2005/06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13,390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1,339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16,446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236637"/>
                  </a:ext>
                </a:extLst>
              </a:tr>
              <a:tr h="245667">
                <a:tc vMerge="1">
                  <a:txBody>
                    <a:bodyPr/>
                    <a:lstStyle/>
                    <a:p>
                      <a:endParaRPr lang="en-K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2015/16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21,773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2,387</a:t>
                      </a:r>
                      <a:endParaRPr lang="x-non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23,768</a:t>
                      </a:r>
                      <a:endParaRPr lang="x-none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08" marR="50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973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5654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AC21A-74DF-4824-B45D-FFA2D79BF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730" y="224449"/>
            <a:ext cx="10272319" cy="478580"/>
          </a:xfrm>
        </p:spPr>
        <p:txBody>
          <a:bodyPr>
            <a:no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Smoothing determinants  using a binomial model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792" y="952733"/>
            <a:ext cx="6806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i="1" dirty="0">
                <a:solidFill>
                  <a:srgbClr val="231F20"/>
                </a:solidFill>
                <a:latin typeface="STIXMath-Italic"/>
              </a:rPr>
              <a:t>𝜂</a:t>
            </a:r>
            <a:r>
              <a:rPr lang="en-GB" sz="3600" i="1" baseline="-25000" dirty="0">
                <a:solidFill>
                  <a:srgbClr val="231F20"/>
                </a:solidFill>
                <a:latin typeface="TimesLTStd-Italic"/>
              </a:rPr>
              <a:t>it</a:t>
            </a:r>
            <a:r>
              <a:rPr lang="en-GB" sz="3600" i="1" dirty="0">
                <a:solidFill>
                  <a:srgbClr val="231F20"/>
                </a:solidFill>
                <a:latin typeface="TimesLTStd-Italic"/>
              </a:rPr>
              <a:t> </a:t>
            </a:r>
            <a:r>
              <a:rPr lang="en-GB" sz="3600" dirty="0">
                <a:solidFill>
                  <a:srgbClr val="231F20"/>
                </a:solidFill>
                <a:latin typeface="STIXMath-Regular"/>
              </a:rPr>
              <a:t>= </a:t>
            </a:r>
            <a:r>
              <a:rPr lang="en-GB" sz="3600" i="1" dirty="0">
                <a:solidFill>
                  <a:srgbClr val="231F20"/>
                </a:solidFill>
                <a:latin typeface="TimesLTStd-Italic"/>
              </a:rPr>
              <a:t>b</a:t>
            </a:r>
            <a:r>
              <a:rPr lang="en-GB" sz="3600" baseline="-25000" dirty="0">
                <a:solidFill>
                  <a:srgbClr val="231F20"/>
                </a:solidFill>
                <a:latin typeface="TimesLTStd-Roman"/>
              </a:rPr>
              <a:t>0</a:t>
            </a:r>
            <a:r>
              <a:rPr lang="en-GB" sz="3600" dirty="0">
                <a:solidFill>
                  <a:srgbClr val="231F20"/>
                </a:solidFill>
                <a:latin typeface="TimesLTStd-Roman"/>
              </a:rPr>
              <a:t> </a:t>
            </a:r>
            <a:r>
              <a:rPr lang="en-GB" sz="3600" dirty="0">
                <a:solidFill>
                  <a:srgbClr val="231F20"/>
                </a:solidFill>
                <a:latin typeface="STIXMath-Regular"/>
              </a:rPr>
              <a:t>+ </a:t>
            </a:r>
            <a:r>
              <a:rPr lang="en-GB" sz="3600" i="1" dirty="0">
                <a:solidFill>
                  <a:srgbClr val="231F20"/>
                </a:solidFill>
                <a:latin typeface="TimesLTStd-Italic"/>
              </a:rPr>
              <a:t>u</a:t>
            </a:r>
            <a:r>
              <a:rPr lang="en-GB" sz="3600" i="1" baseline="-25000" dirty="0">
                <a:solidFill>
                  <a:srgbClr val="231F20"/>
                </a:solidFill>
                <a:latin typeface="TimesLTStd-Italic"/>
              </a:rPr>
              <a:t>i</a:t>
            </a:r>
            <a:r>
              <a:rPr lang="en-GB" sz="3600" i="1" dirty="0">
                <a:solidFill>
                  <a:srgbClr val="231F20"/>
                </a:solidFill>
                <a:latin typeface="TimesLTStd-Italic"/>
              </a:rPr>
              <a:t> </a:t>
            </a:r>
            <a:r>
              <a:rPr lang="en-GB" sz="3600" dirty="0">
                <a:solidFill>
                  <a:srgbClr val="231F20"/>
                </a:solidFill>
                <a:latin typeface="STIXMath-Regular"/>
              </a:rPr>
              <a:t>+ </a:t>
            </a:r>
            <a:r>
              <a:rPr lang="en-GB" sz="3600" i="1" dirty="0">
                <a:solidFill>
                  <a:srgbClr val="231F20"/>
                </a:solidFill>
                <a:latin typeface="STIXMath-Italic"/>
              </a:rPr>
              <a:t>𝑣</a:t>
            </a:r>
            <a:r>
              <a:rPr lang="en-GB" sz="3600" i="1" baseline="-25000" dirty="0">
                <a:solidFill>
                  <a:srgbClr val="231F20"/>
                </a:solidFill>
                <a:latin typeface="TimesLTStd-Italic"/>
              </a:rPr>
              <a:t>i</a:t>
            </a:r>
            <a:r>
              <a:rPr lang="en-GB" sz="3600" i="1" dirty="0">
                <a:solidFill>
                  <a:srgbClr val="231F20"/>
                </a:solidFill>
                <a:latin typeface="TimesLTStd-Italic"/>
              </a:rPr>
              <a:t> </a:t>
            </a:r>
            <a:r>
              <a:rPr lang="en-GB" sz="3600" dirty="0">
                <a:solidFill>
                  <a:srgbClr val="231F20"/>
                </a:solidFill>
                <a:latin typeface="STIXMath-Regular"/>
              </a:rPr>
              <a:t>+ </a:t>
            </a:r>
            <a:r>
              <a:rPr lang="en-GB" sz="3600" i="1" dirty="0">
                <a:solidFill>
                  <a:srgbClr val="231F20"/>
                </a:solidFill>
                <a:latin typeface="STIXMath-Italic"/>
              </a:rPr>
              <a:t>𝛾</a:t>
            </a:r>
            <a:r>
              <a:rPr lang="en-GB" sz="3600" i="1" baseline="-25000" dirty="0">
                <a:solidFill>
                  <a:srgbClr val="231F20"/>
                </a:solidFill>
                <a:latin typeface="TimesLTStd-Italic"/>
              </a:rPr>
              <a:t>t</a:t>
            </a:r>
            <a:r>
              <a:rPr lang="en-GB" sz="3600" i="1" dirty="0">
                <a:solidFill>
                  <a:srgbClr val="231F20"/>
                </a:solidFill>
                <a:latin typeface="TimesLTStd-Italic"/>
              </a:rPr>
              <a:t> </a:t>
            </a:r>
            <a:r>
              <a:rPr lang="en-GB" sz="3600" dirty="0">
                <a:solidFill>
                  <a:srgbClr val="231F20"/>
                </a:solidFill>
                <a:latin typeface="STIXMath-Regular"/>
              </a:rPr>
              <a:t>+ </a:t>
            </a:r>
            <a:r>
              <a:rPr lang="en-GB" sz="3600" i="1" dirty="0">
                <a:solidFill>
                  <a:srgbClr val="231F20"/>
                </a:solidFill>
                <a:latin typeface="STIXMath-Italic"/>
              </a:rPr>
              <a:t>𝜙</a:t>
            </a:r>
            <a:r>
              <a:rPr lang="en-GB" sz="3600" i="1" baseline="-25000" dirty="0">
                <a:solidFill>
                  <a:srgbClr val="231F20"/>
                </a:solidFill>
                <a:latin typeface="TimesLTStd-Italic"/>
              </a:rPr>
              <a:t>t</a:t>
            </a:r>
            <a:r>
              <a:rPr lang="en-GB" sz="3600" i="1" dirty="0">
                <a:solidFill>
                  <a:srgbClr val="231F20"/>
                </a:solidFill>
                <a:latin typeface="TimesLTStd-Italic"/>
              </a:rPr>
              <a:t>+ </a:t>
            </a:r>
            <a:r>
              <a:rPr lang="en-GB" sz="3600" i="1" dirty="0"/>
              <a:t>𝛿</a:t>
            </a:r>
            <a:r>
              <a:rPr lang="en-GB" sz="3600" i="1" baseline="-25000" dirty="0"/>
              <a:t>it</a:t>
            </a:r>
            <a:r>
              <a:rPr lang="en-GB" sz="3600" i="1" baseline="-25000" dirty="0">
                <a:solidFill>
                  <a:srgbClr val="231F20"/>
                </a:solidFill>
                <a:latin typeface="TimesLTStd-Italic"/>
              </a:rPr>
              <a:t> </a:t>
            </a:r>
            <a:endParaRPr lang="en-KE" sz="3600" dirty="0"/>
          </a:p>
        </p:txBody>
      </p:sp>
      <p:sp>
        <p:nvSpPr>
          <p:cNvPr id="13" name="Rectangle 12"/>
          <p:cNvSpPr/>
          <p:nvPr/>
        </p:nvSpPr>
        <p:spPr>
          <a:xfrm>
            <a:off x="467989" y="1848768"/>
            <a:ext cx="9953537" cy="203132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Spatially and temporally structured random effect modelled via CAR BYM and RW1 respectively </a:t>
            </a:r>
          </a:p>
          <a:p>
            <a:endParaRPr lang="en-GB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Unstructured spatial random effects assumed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IID</a:t>
            </a:r>
            <a:endParaRPr lang="en-K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interactions tested and discriminated using DIC/WAIC</a:t>
            </a:r>
          </a:p>
          <a:p>
            <a:endParaRPr lang="en-US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covariates </a:t>
            </a:r>
            <a:endParaRPr lang="en-K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11300BD4-7772-4E7E-942F-B337904BAE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988301"/>
              </p:ext>
            </p:extLst>
          </p:nvPr>
        </p:nvGraphicFramePr>
        <p:xfrm>
          <a:off x="726185" y="4627107"/>
          <a:ext cx="6744730" cy="1023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3" imgW="3073400" imgH="469900" progId="Equation.DSMT4">
                  <p:embed/>
                </p:oleObj>
              </mc:Choice>
              <mc:Fallback>
                <p:oleObj name="Equation" r:id="rId3" imgW="3073400" imgH="4699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1300BD4-7772-4E7E-942F-B337904BAE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185" y="4627107"/>
                        <a:ext cx="6744730" cy="1023194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7677334" y="4908276"/>
            <a:ext cx="398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Geostatistical  model malaria data </a:t>
            </a:r>
            <a:endParaRPr lang="en-KE" b="1" dirty="0"/>
          </a:p>
        </p:txBody>
      </p:sp>
      <p:sp>
        <p:nvSpPr>
          <p:cNvPr id="21" name="Rectangle 20"/>
          <p:cNvSpPr/>
          <p:nvPr/>
        </p:nvSpPr>
        <p:spPr>
          <a:xfrm>
            <a:off x="7147562" y="967768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Areal level data </a:t>
            </a:r>
            <a:endParaRPr lang="en-KE" b="1" dirty="0"/>
          </a:p>
        </p:txBody>
      </p:sp>
    </p:spTree>
    <p:extLst>
      <p:ext uri="{BB962C8B-B14F-4D97-AF65-F5344CB8AC3E}">
        <p14:creationId xmlns:p14="http://schemas.microsoft.com/office/powerpoint/2010/main" val="977226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313" y="2165642"/>
            <a:ext cx="5811145" cy="4193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5C1B0B-63C4-4A0F-8453-79B18D60F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4" y="2201953"/>
            <a:ext cx="5776755" cy="4205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273" y="133619"/>
            <a:ext cx="4846081" cy="164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96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2F7433E-F0DF-4E8A-AF45-4A5F1FE4C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9772" y="260059"/>
            <a:ext cx="2256639" cy="393121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Nutrition status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04" y="653180"/>
            <a:ext cx="5124537" cy="3243742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123" y="4342700"/>
            <a:ext cx="5575935" cy="243141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82F7433E-F0DF-4E8A-AF45-4A5F1FE4CBFE}"/>
              </a:ext>
            </a:extLst>
          </p:cNvPr>
          <p:cNvSpPr txBox="1">
            <a:spLocks/>
          </p:cNvSpPr>
          <p:nvPr/>
        </p:nvSpPr>
        <p:spPr>
          <a:xfrm>
            <a:off x="1717163" y="4047483"/>
            <a:ext cx="2615751" cy="38729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Malaria and HIV</a:t>
            </a:r>
          </a:p>
        </p:txBody>
      </p:sp>
      <p:pic>
        <p:nvPicPr>
          <p:cNvPr id="15" name="Picture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5665" y="717258"/>
            <a:ext cx="4602361" cy="595566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6">
            <a:extLst>
              <a:ext uri="{FF2B5EF4-FFF2-40B4-BE49-F238E27FC236}">
                <a16:creationId xmlns:a16="http://schemas.microsoft.com/office/drawing/2014/main" id="{82F7433E-F0DF-4E8A-AF45-4A5F1FE4CBFE}"/>
              </a:ext>
            </a:extLst>
          </p:cNvPr>
          <p:cNvSpPr txBox="1">
            <a:spLocks/>
          </p:cNvSpPr>
          <p:nvPr/>
        </p:nvSpPr>
        <p:spPr>
          <a:xfrm>
            <a:off x="7358543" y="260059"/>
            <a:ext cx="3421310" cy="3931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Health care utilization</a:t>
            </a:r>
          </a:p>
        </p:txBody>
      </p:sp>
    </p:spTree>
    <p:extLst>
      <p:ext uri="{BB962C8B-B14F-4D97-AF65-F5344CB8AC3E}">
        <p14:creationId xmlns:p14="http://schemas.microsoft.com/office/powerpoint/2010/main" val="2050323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2F7433E-F0DF-4E8A-AF45-4A5F1FE4C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17" y="115329"/>
            <a:ext cx="5239266" cy="537851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Immuinization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91FDA27E-3A83-4D72-A287-0210C19151AB}"/>
              </a:ext>
            </a:extLst>
          </p:cNvPr>
          <p:cNvSpPr txBox="1">
            <a:spLocks/>
          </p:cNvSpPr>
          <p:nvPr/>
        </p:nvSpPr>
        <p:spPr>
          <a:xfrm>
            <a:off x="5927565" y="115329"/>
            <a:ext cx="5239266" cy="5378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Rainfall and vegetation </a:t>
            </a:r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17" y="799780"/>
            <a:ext cx="5472430" cy="585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7431" y="879475"/>
            <a:ext cx="5897156" cy="46278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184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2F7433E-F0DF-4E8A-AF45-4A5F1FE4C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3254" y="148280"/>
            <a:ext cx="8979243" cy="53785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Role or contribution of each determinant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D3DEE7-3B76-43EB-BD01-69693C25D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61" y="969764"/>
            <a:ext cx="6771755" cy="498619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840937F-87E4-4B00-8200-F593BC6D4B32}"/>
              </a:ext>
            </a:extLst>
          </p:cNvPr>
          <p:cNvGrpSpPr/>
          <p:nvPr/>
        </p:nvGrpSpPr>
        <p:grpSpPr>
          <a:xfrm>
            <a:off x="7076306" y="4579044"/>
            <a:ext cx="4309314" cy="1571283"/>
            <a:chOff x="7076306" y="4579044"/>
            <a:chExt cx="4309314" cy="157128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E9CC96-78CB-4540-A010-485362F82480}"/>
                </a:ext>
              </a:extLst>
            </p:cNvPr>
            <p:cNvSpPr txBox="1"/>
            <p:nvPr/>
          </p:nvSpPr>
          <p:spPr>
            <a:xfrm>
              <a:off x="8090486" y="5503996"/>
              <a:ext cx="3295134" cy="646331"/>
            </a:xfrm>
            <a:prstGeom prst="rect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U5M due to changes in malaria risk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F2CD078-041C-4A04-9D2C-D40CA9E18918}"/>
                </a:ext>
              </a:extLst>
            </p:cNvPr>
            <p:cNvCxnSpPr>
              <a:cxnSpLocks/>
              <a:stCxn id="3" idx="1"/>
            </p:cNvCxnSpPr>
            <p:nvPr/>
          </p:nvCxnSpPr>
          <p:spPr>
            <a:xfrm flipH="1" flipV="1">
              <a:off x="7076306" y="4579044"/>
              <a:ext cx="1014180" cy="1248118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2FB4A8A-61ED-45C4-90F7-54DD0D05A7DD}"/>
              </a:ext>
            </a:extLst>
          </p:cNvPr>
          <p:cNvGrpSpPr/>
          <p:nvPr/>
        </p:nvGrpSpPr>
        <p:grpSpPr>
          <a:xfrm>
            <a:off x="7076090" y="2952024"/>
            <a:ext cx="4309530" cy="1303855"/>
            <a:chOff x="7076090" y="2952024"/>
            <a:chExt cx="4309530" cy="130385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182101-7180-4414-A2D4-5A50C8BDAF1A}"/>
                </a:ext>
              </a:extLst>
            </p:cNvPr>
            <p:cNvSpPr txBox="1"/>
            <p:nvPr/>
          </p:nvSpPr>
          <p:spPr>
            <a:xfrm>
              <a:off x="8090486" y="2952024"/>
              <a:ext cx="3295134" cy="646331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U5M if malaria risk remained unchanged since 1990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6B9D8D4-CE91-4118-A32D-8A32B1D8BC03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7076090" y="3275190"/>
              <a:ext cx="1014396" cy="980689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93A4DAC-DA52-48EE-972D-F232A71A3B44}"/>
              </a:ext>
            </a:extLst>
          </p:cNvPr>
          <p:cNvGrpSpPr/>
          <p:nvPr/>
        </p:nvGrpSpPr>
        <p:grpSpPr>
          <a:xfrm>
            <a:off x="7225516" y="4159550"/>
            <a:ext cx="4160104" cy="646331"/>
            <a:chOff x="7225516" y="4159550"/>
            <a:chExt cx="4160104" cy="646331"/>
          </a:xfrm>
        </p:grpSpPr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B58F6560-F051-4239-A85F-0E1D273855B2}"/>
                </a:ext>
              </a:extLst>
            </p:cNvPr>
            <p:cNvSpPr/>
            <p:nvPr/>
          </p:nvSpPr>
          <p:spPr>
            <a:xfrm>
              <a:off x="7225516" y="4261030"/>
              <a:ext cx="510746" cy="357772"/>
            </a:xfrm>
            <a:prstGeom prst="rightBrace">
              <a:avLst>
                <a:gd name="adj1" fmla="val 8333"/>
                <a:gd name="adj2" fmla="val 54605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649AEC-1DE7-4232-AEDB-5597BBB7728D}"/>
                </a:ext>
              </a:extLst>
            </p:cNvPr>
            <p:cNvSpPr txBox="1"/>
            <p:nvPr/>
          </p:nvSpPr>
          <p:spPr>
            <a:xfrm>
              <a:off x="8090486" y="4159550"/>
              <a:ext cx="3295134" cy="64633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Deaths averted due to malaria decline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022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D7722-9557-4BE8-8C4B-8DF7D82F46F8}" type="slidenum">
              <a:rPr lang="en-US" sz="2000" smtClean="0">
                <a:latin typeface="Cambria" panose="02040503050406030204" pitchFamily="18" charset="0"/>
              </a:rPr>
              <a:t>29</a:t>
            </a:fld>
            <a:endParaRPr lang="en-US" sz="2000" dirty="0">
              <a:latin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56" y="3660629"/>
            <a:ext cx="1199096" cy="8155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6"/>
          <a:stretch/>
        </p:blipFill>
        <p:spPr>
          <a:xfrm>
            <a:off x="1502822" y="1751123"/>
            <a:ext cx="3534271" cy="4065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434" y="3383765"/>
            <a:ext cx="3086100" cy="1476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440" y="1187469"/>
            <a:ext cx="2857500" cy="14001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3149A4-CAA9-49F3-AB2D-2844AC6A1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528" y="3672202"/>
            <a:ext cx="683343" cy="89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78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683B-7FF3-45F9-9795-2C202E8E5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8475" y="296562"/>
            <a:ext cx="4374293" cy="455827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Background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7714C0-04BE-42E2-86D5-BD31B562D97A}"/>
              </a:ext>
            </a:extLst>
          </p:cNvPr>
          <p:cNvSpPr txBox="1"/>
          <p:nvPr/>
        </p:nvSpPr>
        <p:spPr>
          <a:xfrm>
            <a:off x="700469" y="1074095"/>
            <a:ext cx="1097871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►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Kenya missed out MDG 4 by 2015; higher targets set for 2030 (SDGs)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►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Need to better understand within-country variations in U5M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►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variations in U5M are likely to be ascribed to heterogeneity in determinants 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►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Contribution of each determinant to U5M variation for prioritization 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273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683B-7FF3-45F9-9795-2C202E8E5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8475" y="296562"/>
            <a:ext cx="4374293" cy="455827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Objectives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7714C0-04BE-42E2-86D5-BD31B562D97A}"/>
              </a:ext>
            </a:extLst>
          </p:cNvPr>
          <p:cNvSpPr txBox="1"/>
          <p:nvPr/>
        </p:nvSpPr>
        <p:spPr>
          <a:xfrm>
            <a:off x="739474" y="1559464"/>
            <a:ext cx="974131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►"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Model county level and trends of U5M 1965-2015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►"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Model determinants of child survival 1993-2014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►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Assess the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contribution of determinants on variation of U5M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18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683B-7FF3-45F9-9795-2C202E8E5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4488" y="146204"/>
            <a:ext cx="5412864" cy="455827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Kenya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57" y="822303"/>
            <a:ext cx="4179600" cy="5320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473" y="822303"/>
            <a:ext cx="4178631" cy="53979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569683B-7FF3-45F9-9795-2C202E8E52BD}"/>
              </a:ext>
            </a:extLst>
          </p:cNvPr>
          <p:cNvSpPr txBox="1">
            <a:spLocks/>
          </p:cNvSpPr>
          <p:nvPr/>
        </p:nvSpPr>
        <p:spPr>
          <a:xfrm>
            <a:off x="788060" y="89123"/>
            <a:ext cx="2449176" cy="4558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Location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569683B-7FF3-45F9-9795-2C202E8E52BD}"/>
              </a:ext>
            </a:extLst>
          </p:cNvPr>
          <p:cNvSpPr txBox="1">
            <a:spLocks/>
          </p:cNvSpPr>
          <p:nvPr/>
        </p:nvSpPr>
        <p:spPr>
          <a:xfrm>
            <a:off x="8733702" y="89123"/>
            <a:ext cx="2449176" cy="4558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Population  </a:t>
            </a:r>
          </a:p>
        </p:txBody>
      </p:sp>
      <p:pic>
        <p:nvPicPr>
          <p:cNvPr id="5122" name="Picture 2" descr="worldp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740" y="6341286"/>
            <a:ext cx="19431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715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683B-7FF3-45F9-9795-2C202E8E5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6334" y="2361501"/>
            <a:ext cx="6119771" cy="908229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Estimation of all cause under five mortality</a:t>
            </a:r>
          </a:p>
        </p:txBody>
      </p:sp>
    </p:spTree>
    <p:extLst>
      <p:ext uri="{BB962C8B-B14F-4D97-AF65-F5344CB8AC3E}">
        <p14:creationId xmlns:p14="http://schemas.microsoft.com/office/powerpoint/2010/main" val="2484590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683B-7FF3-45F9-9795-2C202E8E5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611" y="261743"/>
            <a:ext cx="8395448" cy="455827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Spatio-temporal tracking of U5M in Kenya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7714C0-04BE-42E2-86D5-BD31B562D97A}"/>
              </a:ext>
            </a:extLst>
          </p:cNvPr>
          <p:cNvSpPr txBox="1"/>
          <p:nvPr/>
        </p:nvSpPr>
        <p:spPr>
          <a:xfrm>
            <a:off x="1354418" y="839924"/>
            <a:ext cx="83529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►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 studies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►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One study on Kenya only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►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at  provincial level , 2 at county level and 2 at pixel level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381299"/>
              </p:ext>
            </p:extLst>
          </p:nvPr>
        </p:nvGraphicFramePr>
        <p:xfrm>
          <a:off x="1488139" y="3079377"/>
          <a:ext cx="8457452" cy="32004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92189">
                  <a:extLst>
                    <a:ext uri="{9D8B030D-6E8A-4147-A177-3AD203B41FA5}">
                      <a16:colId xmlns:a16="http://schemas.microsoft.com/office/drawing/2014/main" val="3203729244"/>
                    </a:ext>
                  </a:extLst>
                </a:gridCol>
                <a:gridCol w="3019552">
                  <a:extLst>
                    <a:ext uri="{9D8B030D-6E8A-4147-A177-3AD203B41FA5}">
                      <a16:colId xmlns:a16="http://schemas.microsoft.com/office/drawing/2014/main" val="1042748340"/>
                    </a:ext>
                  </a:extLst>
                </a:gridCol>
                <a:gridCol w="1556068">
                  <a:extLst>
                    <a:ext uri="{9D8B030D-6E8A-4147-A177-3AD203B41FA5}">
                      <a16:colId xmlns:a16="http://schemas.microsoft.com/office/drawing/2014/main" val="800507459"/>
                    </a:ext>
                  </a:extLst>
                </a:gridCol>
                <a:gridCol w="3489643">
                  <a:extLst>
                    <a:ext uri="{9D8B030D-6E8A-4147-A177-3AD203B41FA5}">
                      <a16:colId xmlns:a16="http://schemas.microsoft.com/office/drawing/2014/main" val="1642006471"/>
                    </a:ext>
                  </a:extLst>
                </a:gridCol>
              </a:tblGrid>
              <a:tr h="369345">
                <a:tc>
                  <a:txBody>
                    <a:bodyPr/>
                    <a:lstStyle/>
                    <a:p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Study 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Spatial 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Temporal 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927476"/>
                  </a:ext>
                </a:extLst>
              </a:tr>
              <a:tr h="3946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1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/>
                        <a:t>Pezzulo</a:t>
                      </a:r>
                      <a:r>
                        <a:rPr lang="en-GB" sz="2400" dirty="0"/>
                        <a:t>  et al 2017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Province 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2014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848753"/>
                  </a:ext>
                </a:extLst>
              </a:tr>
              <a:tr h="3946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2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Liu et al 2019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Province 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1990-2015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090768"/>
                  </a:ext>
                </a:extLst>
              </a:tr>
              <a:tr h="3946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3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GBD 2016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County 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1980-2015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13726"/>
                  </a:ext>
                </a:extLst>
              </a:tr>
              <a:tr h="3946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4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Wakefield</a:t>
                      </a:r>
                      <a:r>
                        <a:rPr lang="en-GB" sz="2400" baseline="0" dirty="0"/>
                        <a:t> et al 2017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county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1980-2015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026174"/>
                  </a:ext>
                </a:extLst>
              </a:tr>
              <a:tr h="3946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5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Golding et al 2017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5*5</a:t>
                      </a:r>
                      <a:r>
                        <a:rPr lang="en-GB" sz="2400" baseline="0" dirty="0"/>
                        <a:t> km 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2000, 2005, 2010,</a:t>
                      </a:r>
                      <a:r>
                        <a:rPr lang="en-GB" sz="2400" baseline="0" dirty="0"/>
                        <a:t> 2015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613973"/>
                  </a:ext>
                </a:extLst>
              </a:tr>
              <a:tr h="3946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6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Burke et al 2016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10*10 km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1980s, 1990s, 2000s</a:t>
                      </a:r>
                      <a:endParaRPr lang="en-K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403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1214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683B-7FF3-45F9-9795-2C202E8E5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611" y="261743"/>
            <a:ext cx="9588576" cy="455827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Observations from studies conducted in Kenya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7714C0-04BE-42E2-86D5-BD31B562D97A}"/>
              </a:ext>
            </a:extLst>
          </p:cNvPr>
          <p:cNvSpPr txBox="1"/>
          <p:nvPr/>
        </p:nvSpPr>
        <p:spPr>
          <a:xfrm>
            <a:off x="426307" y="915278"/>
            <a:ext cx="10468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More data available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than used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Course temporal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resolution which may mask drastic changes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Not anchored at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decision making units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policy relevance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Enhancing the estimates with covariates , may lead to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covariate driven metric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precludes any further analysis due circularity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Progress of subnational units against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local and global milestones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Role of determinants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 spatio-temporal variability of U5M over time</a:t>
            </a:r>
          </a:p>
        </p:txBody>
      </p:sp>
    </p:spTree>
    <p:extLst>
      <p:ext uri="{BB962C8B-B14F-4D97-AF65-F5344CB8AC3E}">
        <p14:creationId xmlns:p14="http://schemas.microsoft.com/office/powerpoint/2010/main" val="1320890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683B-7FF3-45F9-9795-2C202E8E5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611" y="261743"/>
            <a:ext cx="8942465" cy="455827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Data for Child mortality estimation in Kenya</a:t>
            </a:r>
          </a:p>
        </p:txBody>
      </p:sp>
      <p:sp>
        <p:nvSpPr>
          <p:cNvPr id="5" name="Rectangle 4"/>
          <p:cNvSpPr/>
          <p:nvPr/>
        </p:nvSpPr>
        <p:spPr>
          <a:xfrm>
            <a:off x="568681" y="829043"/>
            <a:ext cx="1157970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Civil &amp; vital registration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Gold standard, incomplete (45%)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Health &amp; demographic surveillance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Few, non-representative, health interventions, validation* 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Health facility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Utilization, selective care seeking, record keeping </a:t>
            </a:r>
          </a:p>
          <a:p>
            <a:pPr lvl="1"/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Census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Suited for county level estimation, Not focused, longer repeat period </a:t>
            </a:r>
          </a:p>
          <a:p>
            <a:pPr lvl="1"/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Household surveys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Focused, not suited for county level estimation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F9B0C907-4D73-4403-9D26-B24E15EAE502}"/>
              </a:ext>
            </a:extLst>
          </p:cNvPr>
          <p:cNvSpPr/>
          <p:nvPr/>
        </p:nvSpPr>
        <p:spPr>
          <a:xfrm>
            <a:off x="7109586" y="1008378"/>
            <a:ext cx="258668" cy="2171522"/>
          </a:xfrm>
          <a:prstGeom prst="rightBrace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8130153A-A9C0-4261-9F6A-3692DDB7F133}"/>
              </a:ext>
            </a:extLst>
          </p:cNvPr>
          <p:cNvSpPr/>
          <p:nvPr/>
        </p:nvSpPr>
        <p:spPr>
          <a:xfrm>
            <a:off x="7800422" y="4288163"/>
            <a:ext cx="411345" cy="1576778"/>
          </a:xfrm>
          <a:prstGeom prst="rightBrace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67A603-6E77-4EAE-A2B1-EAE845EBEC5C}"/>
              </a:ext>
            </a:extLst>
          </p:cNvPr>
          <p:cNvSpPr/>
          <p:nvPr/>
        </p:nvSpPr>
        <p:spPr>
          <a:xfrm>
            <a:off x="8337263" y="4891886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Interview about events in the past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EF71D4-146B-4C8F-AF35-BE807A3328FB}"/>
              </a:ext>
            </a:extLst>
          </p:cNvPr>
          <p:cNvSpPr/>
          <p:nvPr/>
        </p:nvSpPr>
        <p:spPr>
          <a:xfrm>
            <a:off x="7524356" y="1887410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Collect data as deaths occur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606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10315</TotalTime>
  <Words>1057</Words>
  <Application>Microsoft Office PowerPoint</Application>
  <PresentationFormat>Widescreen</PresentationFormat>
  <Paragraphs>364</Paragraphs>
  <Slides>29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Calibri</vt:lpstr>
      <vt:lpstr>Calibri Light</vt:lpstr>
      <vt:lpstr>Cambria</vt:lpstr>
      <vt:lpstr>STIXMath-Italic</vt:lpstr>
      <vt:lpstr>STIXMath-Regular</vt:lpstr>
      <vt:lpstr>Times New Roman</vt:lpstr>
      <vt:lpstr>TimesLTStd-Italic</vt:lpstr>
      <vt:lpstr>TimesLTStd-Roman</vt:lpstr>
      <vt:lpstr>Trebuchet MS</vt:lpstr>
      <vt:lpstr>Office Theme</vt:lpstr>
      <vt:lpstr>Equation</vt:lpstr>
      <vt:lpstr>Subnational mapping of under-five mortality and its determinants in Kenya since 1965</vt:lpstr>
      <vt:lpstr>Outline </vt:lpstr>
      <vt:lpstr>Background  </vt:lpstr>
      <vt:lpstr>Objectives  </vt:lpstr>
      <vt:lpstr>Kenya </vt:lpstr>
      <vt:lpstr>Estimation of all cause under five mortality</vt:lpstr>
      <vt:lpstr>Spatio-temporal tracking of U5M in Kenya </vt:lpstr>
      <vt:lpstr>Observations from studies conducted in Kenya </vt:lpstr>
      <vt:lpstr>Data for Child mortality estimation in Kenya</vt:lpstr>
      <vt:lpstr>Data assembly and county mapping </vt:lpstr>
      <vt:lpstr>PowerPoint Presentation</vt:lpstr>
      <vt:lpstr>Generating Raw U5m</vt:lpstr>
      <vt:lpstr>Demographic modelling of U5M</vt:lpstr>
      <vt:lpstr>Imprecise U5M rates by county</vt:lpstr>
      <vt:lpstr>Spatio-temporal modelling </vt:lpstr>
      <vt:lpstr>PowerPoint Presentation</vt:lpstr>
      <vt:lpstr>National trend: 62% reduction  </vt:lpstr>
      <vt:lpstr>County level variation </vt:lpstr>
      <vt:lpstr>Inequalities </vt:lpstr>
      <vt:lpstr>Discussion </vt:lpstr>
      <vt:lpstr>What might explain the trends? </vt:lpstr>
      <vt:lpstr>Framework </vt:lpstr>
      <vt:lpstr>Data assembly and county mapping </vt:lpstr>
      <vt:lpstr>Smoothing determinants  using a binomial model</vt:lpstr>
      <vt:lpstr>PowerPoint Presentation</vt:lpstr>
      <vt:lpstr>Nutrition status</vt:lpstr>
      <vt:lpstr>Immuinization</vt:lpstr>
      <vt:lpstr>Role or contribution of each determinant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Macharia</dc:creator>
  <cp:lastModifiedBy>Peter Macharia</cp:lastModifiedBy>
  <cp:revision>109</cp:revision>
  <dcterms:created xsi:type="dcterms:W3CDTF">2019-01-28T04:14:21Z</dcterms:created>
  <dcterms:modified xsi:type="dcterms:W3CDTF">2019-08-28T07:28:00Z</dcterms:modified>
</cp:coreProperties>
</file>